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 ContentType="image/tif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7"/>
  </p:notesMasterIdLst>
  <p:sldIdLst>
    <p:sldId id="256" r:id="rId2"/>
    <p:sldId id="332" r:id="rId3"/>
    <p:sldId id="292" r:id="rId4"/>
    <p:sldId id="300" r:id="rId5"/>
    <p:sldId id="303" r:id="rId6"/>
    <p:sldId id="301" r:id="rId7"/>
    <p:sldId id="314" r:id="rId8"/>
    <p:sldId id="262" r:id="rId9"/>
    <p:sldId id="333" r:id="rId10"/>
    <p:sldId id="334" r:id="rId11"/>
    <p:sldId id="336" r:id="rId12"/>
    <p:sldId id="312" r:id="rId13"/>
    <p:sldId id="289" r:id="rId14"/>
    <p:sldId id="307" r:id="rId15"/>
    <p:sldId id="272" r:id="rId16"/>
    <p:sldId id="273" r:id="rId17"/>
    <p:sldId id="264" r:id="rId18"/>
    <p:sldId id="274" r:id="rId19"/>
    <p:sldId id="320" r:id="rId20"/>
    <p:sldId id="338" r:id="rId21"/>
    <p:sldId id="335" r:id="rId22"/>
    <p:sldId id="266" r:id="rId23"/>
    <p:sldId id="317" r:id="rId24"/>
    <p:sldId id="321" r:id="rId25"/>
    <p:sldId id="319" r:id="rId26"/>
    <p:sldId id="318" r:id="rId27"/>
    <p:sldId id="280" r:id="rId28"/>
    <p:sldId id="290" r:id="rId29"/>
    <p:sldId id="269" r:id="rId30"/>
    <p:sldId id="308" r:id="rId31"/>
    <p:sldId id="324" r:id="rId32"/>
    <p:sldId id="325" r:id="rId33"/>
    <p:sldId id="309" r:id="rId34"/>
    <p:sldId id="310" r:id="rId35"/>
    <p:sldId id="313" r:id="rId36"/>
    <p:sldId id="270" r:id="rId37"/>
    <p:sldId id="285" r:id="rId38"/>
    <p:sldId id="327" r:id="rId39"/>
    <p:sldId id="328" r:id="rId40"/>
    <p:sldId id="330" r:id="rId41"/>
    <p:sldId id="337" r:id="rId42"/>
    <p:sldId id="286" r:id="rId43"/>
    <p:sldId id="287" r:id="rId44"/>
    <p:sldId id="322" r:id="rId45"/>
    <p:sldId id="323" r:id="rId46"/>
    <p:sldId id="304" r:id="rId47"/>
    <p:sldId id="276" r:id="rId48"/>
    <p:sldId id="311" r:id="rId49"/>
    <p:sldId id="271" r:id="rId50"/>
    <p:sldId id="281" r:id="rId51"/>
    <p:sldId id="282" r:id="rId52"/>
    <p:sldId id="283" r:id="rId53"/>
    <p:sldId id="278" r:id="rId54"/>
    <p:sldId id="331" r:id="rId55"/>
    <p:sldId id="275" r:id="rId5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99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2" d="100"/>
          <a:sy n="82" d="100"/>
        </p:scale>
        <p:origin x="-1760"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notesMaster" Target="notesMasters/notesMaster1.xml"/><Relationship Id="rId58" Type="http://schemas.openxmlformats.org/officeDocument/2006/relationships/printerSettings" Target="printerSettings/printerSettings1.bin"/><Relationship Id="rId59" Type="http://schemas.openxmlformats.org/officeDocument/2006/relationships/presProps" Target="pres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
</file>

<file path=ppt/media/image2.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A16B07C-F79F-694D-949D-83763B55B884}" type="datetimeFigureOut">
              <a:rPr lang="en-US" smtClean="0"/>
              <a:t>10/15/14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798F206-94AD-6440-8260-71B5E5731731}" type="slidenum">
              <a:rPr lang="en-US" smtClean="0"/>
              <a:t>‹#›</a:t>
            </a:fld>
            <a:endParaRPr lang="en-US"/>
          </a:p>
        </p:txBody>
      </p:sp>
    </p:spTree>
    <p:extLst>
      <p:ext uri="{BB962C8B-B14F-4D97-AF65-F5344CB8AC3E}">
        <p14:creationId xmlns:p14="http://schemas.microsoft.com/office/powerpoint/2010/main" val="366792281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Draw a line</a:t>
            </a:r>
            <a:r>
              <a:rPr lang="en-US" baseline="0" dirty="0" smtClean="0"/>
              <a:t> or a box to show GCM scale. Goal is to set up the problem of resolution in representing GCM clouds.</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2</a:t>
            </a:fld>
            <a:endParaRPr lang="en-US"/>
          </a:p>
        </p:txBody>
      </p:sp>
    </p:spTree>
    <p:extLst>
      <p:ext uri="{BB962C8B-B14F-4D97-AF65-F5344CB8AC3E}">
        <p14:creationId xmlns:p14="http://schemas.microsoft.com/office/powerpoint/2010/main" val="40629255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a:t>
            </a:r>
            <a:r>
              <a:rPr lang="en-US" baseline="0" dirty="0" smtClean="0"/>
              <a:t> a map to show where TWP is before this. Also, consider making difference plots that independently show effects of homogeneity, condensate amount overlap, and occurrence overlap: CRM-AVG minus CRM shows effect of homogeneity, CRM-RES minus CRM shows effect of condensate amount overlap, MRO-AVG-PADJ minus CRM-AVG shows effect of overlap.</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24</a:t>
            </a:fld>
            <a:endParaRPr lang="en-US"/>
          </a:p>
        </p:txBody>
      </p:sp>
    </p:spTree>
    <p:extLst>
      <p:ext uri="{BB962C8B-B14F-4D97-AF65-F5344CB8AC3E}">
        <p14:creationId xmlns:p14="http://schemas.microsoft.com/office/powerpoint/2010/main" val="2150906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a:t>
            </a:r>
            <a:r>
              <a:rPr lang="en-US" baseline="0" dirty="0" smtClean="0"/>
              <a:t> to explain differences here better. Roger suggested a picture. Also consider showing differences as suggested in previous slide to highlight the effects of the individual assumptions.</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25</a:t>
            </a:fld>
            <a:endParaRPr lang="en-US"/>
          </a:p>
        </p:txBody>
      </p:sp>
    </p:spTree>
    <p:extLst>
      <p:ext uri="{BB962C8B-B14F-4D97-AF65-F5344CB8AC3E}">
        <p14:creationId xmlns:p14="http://schemas.microsoft.com/office/powerpoint/2010/main" val="28786504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a:t>
            </a:r>
            <a:r>
              <a:rPr lang="en-US" baseline="0" dirty="0" smtClean="0"/>
              <a:t> to explain differences here better. Roger suggested a picture. Also consider showing differences as suggested in previous slide to highlight the effects of the individual assumptions.</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26</a:t>
            </a:fld>
            <a:endParaRPr lang="en-US"/>
          </a:p>
        </p:txBody>
      </p:sp>
    </p:spTree>
    <p:extLst>
      <p:ext uri="{BB962C8B-B14F-4D97-AF65-F5344CB8AC3E}">
        <p14:creationId xmlns:p14="http://schemas.microsoft.com/office/powerpoint/2010/main" val="28786504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description</a:t>
            </a:r>
            <a:r>
              <a:rPr lang="en-US" baseline="0" dirty="0" smtClean="0"/>
              <a:t> bullet points</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30</a:t>
            </a:fld>
            <a:endParaRPr lang="en-US"/>
          </a:p>
        </p:txBody>
      </p:sp>
    </p:spTree>
    <p:extLst>
      <p:ext uri="{BB962C8B-B14F-4D97-AF65-F5344CB8AC3E}">
        <p14:creationId xmlns:p14="http://schemas.microsoft.com/office/powerpoint/2010/main" val="24810700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31</a:t>
            </a:fld>
            <a:endParaRPr lang="en-US"/>
          </a:p>
        </p:txBody>
      </p:sp>
    </p:spTree>
    <p:extLst>
      <p:ext uri="{BB962C8B-B14F-4D97-AF65-F5344CB8AC3E}">
        <p14:creationId xmlns:p14="http://schemas.microsoft.com/office/powerpoint/2010/main" val="41846769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32</a:t>
            </a:fld>
            <a:endParaRPr lang="en-US"/>
          </a:p>
        </p:txBody>
      </p:sp>
    </p:spTree>
    <p:extLst>
      <p:ext uri="{BB962C8B-B14F-4D97-AF65-F5344CB8AC3E}">
        <p14:creationId xmlns:p14="http://schemas.microsoft.com/office/powerpoint/2010/main" val="4184676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uncertainties</a:t>
            </a:r>
            <a:r>
              <a:rPr lang="en-US" baseline="0" dirty="0" smtClean="0"/>
              <a:t> identified here are combined uncertainties in observations and in simulators themselves…difficult to separate these two within this framework. Question: do I need more detail on this part of the talk? Maybe discuss the shortcomings in this methodology as I did in the proposal?</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33</a:t>
            </a:fld>
            <a:endParaRPr lang="en-US"/>
          </a:p>
        </p:txBody>
      </p:sp>
    </p:spTree>
    <p:extLst>
      <p:ext uri="{BB962C8B-B14F-4D97-AF65-F5344CB8AC3E}">
        <p14:creationId xmlns:p14="http://schemas.microsoft.com/office/powerpoint/2010/main" val="580647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or</a:t>
            </a:r>
            <a:r>
              <a:rPr lang="en-US" baseline="0" dirty="0" smtClean="0"/>
              <a:t> supplement this with a picture or figure. Hogan and Illingworth 2000 have a plot that shows overlap from ground-based radar over England, shows theoretical rand, max, min against the actual calculated overlap, and shows the transition from max to rand with increasing separation even for vertically contiguous layers. This might be a nice addition to illustrate the idea.</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37</a:t>
            </a:fld>
            <a:endParaRPr lang="en-US"/>
          </a:p>
        </p:txBody>
      </p:sp>
    </p:spTree>
    <p:extLst>
      <p:ext uri="{BB962C8B-B14F-4D97-AF65-F5344CB8AC3E}">
        <p14:creationId xmlns:p14="http://schemas.microsoft.com/office/powerpoint/2010/main" val="3853724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detail needed on how overlap is calculated?</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42</a:t>
            </a:fld>
            <a:endParaRPr lang="en-US"/>
          </a:p>
        </p:txBody>
      </p:sp>
    </p:spTree>
    <p:extLst>
      <p:ext uri="{BB962C8B-B14F-4D97-AF65-F5344CB8AC3E}">
        <p14:creationId xmlns:p14="http://schemas.microsoft.com/office/powerpoint/2010/main" val="34165568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really vague.</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43</a:t>
            </a:fld>
            <a:endParaRPr lang="en-US"/>
          </a:p>
        </p:txBody>
      </p:sp>
    </p:spTree>
    <p:extLst>
      <p:ext uri="{BB962C8B-B14F-4D97-AF65-F5344CB8AC3E}">
        <p14:creationId xmlns:p14="http://schemas.microsoft.com/office/powerpoint/2010/main" val="1657984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Draw a line</a:t>
            </a:r>
            <a:r>
              <a:rPr lang="en-US" baseline="0" dirty="0" smtClean="0"/>
              <a:t> or a box to show GCM scale. Goal is to set up the problem of resolution in representing GCM clouds.</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3</a:t>
            </a:fld>
            <a:endParaRPr lang="en-US"/>
          </a:p>
        </p:txBody>
      </p:sp>
    </p:spTree>
    <p:extLst>
      <p:ext uri="{BB962C8B-B14F-4D97-AF65-F5344CB8AC3E}">
        <p14:creationId xmlns:p14="http://schemas.microsoft.com/office/powerpoint/2010/main" val="40629255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53</a:t>
            </a:fld>
            <a:endParaRPr lang="en-US"/>
          </a:p>
        </p:txBody>
      </p:sp>
    </p:spTree>
    <p:extLst>
      <p:ext uri="{BB962C8B-B14F-4D97-AF65-F5344CB8AC3E}">
        <p14:creationId xmlns:p14="http://schemas.microsoft.com/office/powerpoint/2010/main" val="13629977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Need to make a better connection between satellite simulators and </a:t>
            </a:r>
            <a:r>
              <a:rPr lang="en-US" baseline="0" dirty="0" err="1" smtClean="0"/>
              <a:t>radiative</a:t>
            </a:r>
            <a:r>
              <a:rPr lang="en-US" baseline="0" dirty="0" smtClean="0"/>
              <a:t> transfer…evaluating improvements to </a:t>
            </a:r>
            <a:r>
              <a:rPr lang="en-US" baseline="0" dirty="0" err="1" smtClean="0"/>
              <a:t>subgrid</a:t>
            </a:r>
            <a:r>
              <a:rPr lang="en-US" baseline="0" dirty="0" smtClean="0"/>
              <a:t> for COSP naturally extends to </a:t>
            </a:r>
            <a:r>
              <a:rPr lang="en-US" baseline="0" dirty="0" err="1" smtClean="0"/>
              <a:t>radiative</a:t>
            </a:r>
            <a:r>
              <a:rPr lang="en-US" baseline="0" dirty="0" smtClean="0"/>
              <a:t> fluxes, because both should nominally use the same treatment of </a:t>
            </a:r>
            <a:r>
              <a:rPr lang="en-US" baseline="0" dirty="0" err="1" smtClean="0"/>
              <a:t>subgrid</a:t>
            </a:r>
            <a:r>
              <a:rPr lang="en-US" baseline="0" dirty="0" smtClean="0"/>
              <a:t> in a model.</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54</a:t>
            </a:fld>
            <a:endParaRPr lang="en-US"/>
          </a:p>
        </p:txBody>
      </p:sp>
    </p:spTree>
    <p:extLst>
      <p:ext uri="{BB962C8B-B14F-4D97-AF65-F5344CB8AC3E}">
        <p14:creationId xmlns:p14="http://schemas.microsoft.com/office/powerpoint/2010/main" val="17508797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Optical depth when</a:t>
            </a:r>
            <a:r>
              <a:rPr lang="en-US" baseline="0" dirty="0" smtClean="0"/>
              <a:t> 2B-TAU fails? </a:t>
            </a:r>
            <a:r>
              <a:rPr lang="en-US" baseline="0" dirty="0" err="1" smtClean="0"/>
              <a:t>Ze</a:t>
            </a:r>
            <a:r>
              <a:rPr lang="en-US" baseline="0" dirty="0" smtClean="0"/>
              <a:t>-scaling? Does this need more detail?</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55</a:t>
            </a:fld>
            <a:endParaRPr lang="en-US"/>
          </a:p>
        </p:txBody>
      </p:sp>
    </p:spTree>
    <p:extLst>
      <p:ext uri="{BB962C8B-B14F-4D97-AF65-F5344CB8AC3E}">
        <p14:creationId xmlns:p14="http://schemas.microsoft.com/office/powerpoint/2010/main" val="15500154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following</a:t>
            </a:r>
            <a:r>
              <a:rPr lang="en-US" baseline="0" dirty="0" smtClean="0"/>
              <a:t> are meant to be quick descriptions of the problem of vertical overlap and horizontal variability in GCMs. I included these cartoon examples because I felt like I kind of stumbled over the motivation in my practice talk.</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4</a:t>
            </a:fld>
            <a:endParaRPr lang="en-US"/>
          </a:p>
        </p:txBody>
      </p:sp>
    </p:spTree>
    <p:extLst>
      <p:ext uri="{BB962C8B-B14F-4D97-AF65-F5344CB8AC3E}">
        <p14:creationId xmlns:p14="http://schemas.microsoft.com/office/powerpoint/2010/main" val="531850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Need to make a better connection between satellite simulators and </a:t>
            </a:r>
            <a:r>
              <a:rPr lang="en-US" baseline="0" dirty="0" err="1" smtClean="0"/>
              <a:t>radiative</a:t>
            </a:r>
            <a:r>
              <a:rPr lang="en-US" baseline="0" dirty="0" smtClean="0"/>
              <a:t> transfer…evaluating improvements to </a:t>
            </a:r>
            <a:r>
              <a:rPr lang="en-US" baseline="0" dirty="0" err="1" smtClean="0"/>
              <a:t>subgrid</a:t>
            </a:r>
            <a:r>
              <a:rPr lang="en-US" baseline="0" dirty="0" smtClean="0"/>
              <a:t> for COSP naturally extends to </a:t>
            </a:r>
            <a:r>
              <a:rPr lang="en-US" baseline="0" dirty="0" err="1" smtClean="0"/>
              <a:t>radiative</a:t>
            </a:r>
            <a:r>
              <a:rPr lang="en-US" baseline="0" dirty="0" smtClean="0"/>
              <a:t> fluxes, because both should nominally use the same treatment of </a:t>
            </a:r>
            <a:r>
              <a:rPr lang="en-US" baseline="0" dirty="0" err="1" smtClean="0"/>
              <a:t>subgrid</a:t>
            </a:r>
            <a:r>
              <a:rPr lang="en-US" baseline="0" dirty="0" smtClean="0"/>
              <a:t> in a model.</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8</a:t>
            </a:fld>
            <a:endParaRPr lang="en-US"/>
          </a:p>
        </p:txBody>
      </p:sp>
    </p:spTree>
    <p:extLst>
      <p:ext uri="{BB962C8B-B14F-4D97-AF65-F5344CB8AC3E}">
        <p14:creationId xmlns:p14="http://schemas.microsoft.com/office/powerpoint/2010/main" val="17508797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simple organization was recommended by Stuart</a:t>
            </a:r>
            <a:r>
              <a:rPr lang="en-US" baseline="0" dirty="0" smtClean="0"/>
              <a:t> to make the flow of the presentation and work more logical and easier to follow.</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12</a:t>
            </a:fld>
            <a:endParaRPr lang="en-US"/>
          </a:p>
        </p:txBody>
      </p:sp>
    </p:spTree>
    <p:extLst>
      <p:ext uri="{BB962C8B-B14F-4D97-AF65-F5344CB8AC3E}">
        <p14:creationId xmlns:p14="http://schemas.microsoft.com/office/powerpoint/2010/main" val="640690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Part 1 in Stuart’s suggested organizational structure. This is mostly</a:t>
            </a:r>
            <a:r>
              <a:rPr lang="en-US" baseline="0" dirty="0" smtClean="0"/>
              <a:t> preliminary work.</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13</a:t>
            </a:fld>
            <a:endParaRPr lang="en-US"/>
          </a:p>
        </p:txBody>
      </p:sp>
    </p:spTree>
    <p:extLst>
      <p:ext uri="{BB962C8B-B14F-4D97-AF65-F5344CB8AC3E}">
        <p14:creationId xmlns:p14="http://schemas.microsoft.com/office/powerpoint/2010/main" val="1529972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Source for fully resolved fields.</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15</a:t>
            </a:fld>
            <a:endParaRPr lang="en-US"/>
          </a:p>
        </p:txBody>
      </p:sp>
    </p:spTree>
    <p:extLst>
      <p:ext uri="{BB962C8B-B14F-4D97-AF65-F5344CB8AC3E}">
        <p14:creationId xmlns:p14="http://schemas.microsoft.com/office/powerpoint/2010/main" val="12893081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a:t>
            </a:r>
            <a:r>
              <a:rPr lang="en-US" baseline="0" dirty="0" smtClean="0"/>
              <a:t> a map to show where TWP is before this. Also, consider making difference plots that independently show effects of homogeneity, condensate amount overlap, and occurrence overlap: CRM-AVG minus CRM shows effect of homogeneity, CRM-RES minus CRM shows effect of condensate amount overlap, MRO-AVG-PADJ minus CRM-AVG shows effect of overlap.</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22</a:t>
            </a:fld>
            <a:endParaRPr lang="en-US"/>
          </a:p>
        </p:txBody>
      </p:sp>
    </p:spTree>
    <p:extLst>
      <p:ext uri="{BB962C8B-B14F-4D97-AF65-F5344CB8AC3E}">
        <p14:creationId xmlns:p14="http://schemas.microsoft.com/office/powerpoint/2010/main" val="21509063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a:t>
            </a:r>
            <a:r>
              <a:rPr lang="en-US" baseline="0" dirty="0" smtClean="0"/>
              <a:t> a map to show where TWP is before this. Also, consider making difference plots that independently show effects of homogeneity, condensate amount overlap, and occurrence overlap: CRM-AVG minus CRM shows effect of homogeneity, CRM-RES minus CRM shows effect of condensate amount overlap, MRO-AVG-PADJ minus CRM-AVG shows effect of overlap.</a:t>
            </a:r>
            <a:endParaRPr lang="en-US" dirty="0"/>
          </a:p>
        </p:txBody>
      </p:sp>
      <p:sp>
        <p:nvSpPr>
          <p:cNvPr id="4" name="Slide Number Placeholder 3"/>
          <p:cNvSpPr>
            <a:spLocks noGrp="1"/>
          </p:cNvSpPr>
          <p:nvPr>
            <p:ph type="sldNum" sz="quarter" idx="10"/>
          </p:nvPr>
        </p:nvSpPr>
        <p:spPr/>
        <p:txBody>
          <a:bodyPr/>
          <a:lstStyle/>
          <a:p>
            <a:fld id="{3798F206-94AD-6440-8260-71B5E5731731}" type="slidenum">
              <a:rPr lang="en-US" smtClean="0"/>
              <a:t>23</a:t>
            </a:fld>
            <a:endParaRPr lang="en-US"/>
          </a:p>
        </p:txBody>
      </p:sp>
    </p:spTree>
    <p:extLst>
      <p:ext uri="{BB962C8B-B14F-4D97-AF65-F5344CB8AC3E}">
        <p14:creationId xmlns:p14="http://schemas.microsoft.com/office/powerpoint/2010/main" val="2150906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B198420-C155-064A-B880-C8C45E37B683}" type="datetimeFigureOut">
              <a:rPr lang="en-US" smtClean="0"/>
              <a:t>10/15/14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90326-5B4E-2240-83B9-2D6B824DFA8C}" type="slidenum">
              <a:rPr lang="en-US" smtClean="0"/>
              <a:t>‹#›</a:t>
            </a:fld>
            <a:endParaRPr lang="en-US"/>
          </a:p>
        </p:txBody>
      </p:sp>
    </p:spTree>
    <p:extLst>
      <p:ext uri="{BB962C8B-B14F-4D97-AF65-F5344CB8AC3E}">
        <p14:creationId xmlns:p14="http://schemas.microsoft.com/office/powerpoint/2010/main" val="56815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B198420-C155-064A-B880-C8C45E37B683}" type="datetimeFigureOut">
              <a:rPr lang="en-US" smtClean="0"/>
              <a:t>10/15/14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90326-5B4E-2240-83B9-2D6B824DFA8C}" type="slidenum">
              <a:rPr lang="en-US" smtClean="0"/>
              <a:t>‹#›</a:t>
            </a:fld>
            <a:endParaRPr lang="en-US"/>
          </a:p>
        </p:txBody>
      </p:sp>
    </p:spTree>
    <p:extLst>
      <p:ext uri="{BB962C8B-B14F-4D97-AF65-F5344CB8AC3E}">
        <p14:creationId xmlns:p14="http://schemas.microsoft.com/office/powerpoint/2010/main" val="260408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B198420-C155-064A-B880-C8C45E37B683}" type="datetimeFigureOut">
              <a:rPr lang="en-US" smtClean="0"/>
              <a:t>10/15/14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90326-5B4E-2240-83B9-2D6B824DFA8C}" type="slidenum">
              <a:rPr lang="en-US" smtClean="0"/>
              <a:t>‹#›</a:t>
            </a:fld>
            <a:endParaRPr lang="en-US"/>
          </a:p>
        </p:txBody>
      </p:sp>
    </p:spTree>
    <p:extLst>
      <p:ext uri="{BB962C8B-B14F-4D97-AF65-F5344CB8AC3E}">
        <p14:creationId xmlns:p14="http://schemas.microsoft.com/office/powerpoint/2010/main" val="2791676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B198420-C155-064A-B880-C8C45E37B683}" type="datetimeFigureOut">
              <a:rPr lang="en-US" smtClean="0"/>
              <a:t>10/15/14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90326-5B4E-2240-83B9-2D6B824DFA8C}" type="slidenum">
              <a:rPr lang="en-US" smtClean="0"/>
              <a:t>‹#›</a:t>
            </a:fld>
            <a:endParaRPr lang="en-US"/>
          </a:p>
        </p:txBody>
      </p:sp>
    </p:spTree>
    <p:extLst>
      <p:ext uri="{BB962C8B-B14F-4D97-AF65-F5344CB8AC3E}">
        <p14:creationId xmlns:p14="http://schemas.microsoft.com/office/powerpoint/2010/main" val="3749121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B198420-C155-064A-B880-C8C45E37B683}" type="datetimeFigureOut">
              <a:rPr lang="en-US" smtClean="0"/>
              <a:t>10/15/14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490326-5B4E-2240-83B9-2D6B824DFA8C}" type="slidenum">
              <a:rPr lang="en-US" smtClean="0"/>
              <a:t>‹#›</a:t>
            </a:fld>
            <a:endParaRPr lang="en-US"/>
          </a:p>
        </p:txBody>
      </p:sp>
    </p:spTree>
    <p:extLst>
      <p:ext uri="{BB962C8B-B14F-4D97-AF65-F5344CB8AC3E}">
        <p14:creationId xmlns:p14="http://schemas.microsoft.com/office/powerpoint/2010/main" val="10300120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B198420-C155-064A-B880-C8C45E37B683}" type="datetimeFigureOut">
              <a:rPr lang="en-US" smtClean="0"/>
              <a:t>10/15/14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490326-5B4E-2240-83B9-2D6B824DFA8C}" type="slidenum">
              <a:rPr lang="en-US" smtClean="0"/>
              <a:t>‹#›</a:t>
            </a:fld>
            <a:endParaRPr lang="en-US"/>
          </a:p>
        </p:txBody>
      </p:sp>
    </p:spTree>
    <p:extLst>
      <p:ext uri="{BB962C8B-B14F-4D97-AF65-F5344CB8AC3E}">
        <p14:creationId xmlns:p14="http://schemas.microsoft.com/office/powerpoint/2010/main" val="3344391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B198420-C155-064A-B880-C8C45E37B683}" type="datetimeFigureOut">
              <a:rPr lang="en-US" smtClean="0"/>
              <a:t>10/15/14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3490326-5B4E-2240-83B9-2D6B824DFA8C}" type="slidenum">
              <a:rPr lang="en-US" smtClean="0"/>
              <a:t>‹#›</a:t>
            </a:fld>
            <a:endParaRPr lang="en-US"/>
          </a:p>
        </p:txBody>
      </p:sp>
    </p:spTree>
    <p:extLst>
      <p:ext uri="{BB962C8B-B14F-4D97-AF65-F5344CB8AC3E}">
        <p14:creationId xmlns:p14="http://schemas.microsoft.com/office/powerpoint/2010/main" val="4265310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B198420-C155-064A-B880-C8C45E37B683}" type="datetimeFigureOut">
              <a:rPr lang="en-US" smtClean="0"/>
              <a:t>10/15/14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3490326-5B4E-2240-83B9-2D6B824DFA8C}" type="slidenum">
              <a:rPr lang="en-US" smtClean="0"/>
              <a:t>‹#›</a:t>
            </a:fld>
            <a:endParaRPr lang="en-US"/>
          </a:p>
        </p:txBody>
      </p:sp>
    </p:spTree>
    <p:extLst>
      <p:ext uri="{BB962C8B-B14F-4D97-AF65-F5344CB8AC3E}">
        <p14:creationId xmlns:p14="http://schemas.microsoft.com/office/powerpoint/2010/main" val="1251427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198420-C155-064A-B880-C8C45E37B683}" type="datetimeFigureOut">
              <a:rPr lang="en-US" smtClean="0"/>
              <a:t>10/15/14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3490326-5B4E-2240-83B9-2D6B824DFA8C}" type="slidenum">
              <a:rPr lang="en-US" smtClean="0"/>
              <a:t>‹#›</a:t>
            </a:fld>
            <a:endParaRPr lang="en-US"/>
          </a:p>
        </p:txBody>
      </p:sp>
    </p:spTree>
    <p:extLst>
      <p:ext uri="{BB962C8B-B14F-4D97-AF65-F5344CB8AC3E}">
        <p14:creationId xmlns:p14="http://schemas.microsoft.com/office/powerpoint/2010/main" val="107076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B198420-C155-064A-B880-C8C45E37B683}" type="datetimeFigureOut">
              <a:rPr lang="en-US" smtClean="0"/>
              <a:t>10/15/14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490326-5B4E-2240-83B9-2D6B824DFA8C}" type="slidenum">
              <a:rPr lang="en-US" smtClean="0"/>
              <a:t>‹#›</a:t>
            </a:fld>
            <a:endParaRPr lang="en-US"/>
          </a:p>
        </p:txBody>
      </p:sp>
    </p:spTree>
    <p:extLst>
      <p:ext uri="{BB962C8B-B14F-4D97-AF65-F5344CB8AC3E}">
        <p14:creationId xmlns:p14="http://schemas.microsoft.com/office/powerpoint/2010/main" val="14767599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B198420-C155-064A-B880-C8C45E37B683}" type="datetimeFigureOut">
              <a:rPr lang="en-US" smtClean="0"/>
              <a:t>10/15/14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490326-5B4E-2240-83B9-2D6B824DFA8C}" type="slidenum">
              <a:rPr lang="en-US" smtClean="0"/>
              <a:t>‹#›</a:t>
            </a:fld>
            <a:endParaRPr lang="en-US"/>
          </a:p>
        </p:txBody>
      </p:sp>
    </p:spTree>
    <p:extLst>
      <p:ext uri="{BB962C8B-B14F-4D97-AF65-F5344CB8AC3E}">
        <p14:creationId xmlns:p14="http://schemas.microsoft.com/office/powerpoint/2010/main" val="64047395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198420-C155-064A-B880-C8C45E37B683}" type="datetimeFigureOut">
              <a:rPr lang="en-US" smtClean="0"/>
              <a:t>10/15/14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490326-5B4E-2240-83B9-2D6B824DFA8C}" type="slidenum">
              <a:rPr lang="en-US" smtClean="0"/>
              <a:t>‹#›</a:t>
            </a:fld>
            <a:endParaRPr lang="en-US"/>
          </a:p>
        </p:txBody>
      </p:sp>
    </p:spTree>
    <p:extLst>
      <p:ext uri="{BB962C8B-B14F-4D97-AF65-F5344CB8AC3E}">
        <p14:creationId xmlns:p14="http://schemas.microsoft.com/office/powerpoint/2010/main" val="26520077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 Id="rId3" Type="http://schemas.openxmlformats.org/officeDocument/2006/relationships/image" Target="../media/image4.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t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5.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emf"/><Relationship Id="rId4" Type="http://schemas.openxmlformats.org/officeDocument/2006/relationships/image" Target="../media/image18.emf"/><Relationship Id="rId5" Type="http://schemas.openxmlformats.org/officeDocument/2006/relationships/image" Target="../media/image19.emf"/><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0.emf"/><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41.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 Id="rId3" Type="http://schemas.openxmlformats.org/officeDocument/2006/relationships/image" Target="../media/image25.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 Id="rId3" Type="http://schemas.openxmlformats.org/officeDocument/2006/relationships/image" Target="../media/image19.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emf"/><Relationship Id="rId3" Type="http://schemas.openxmlformats.org/officeDocument/2006/relationships/image" Target="../media/image27.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8.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Improving </a:t>
            </a:r>
            <a:r>
              <a:rPr lang="en-US" dirty="0" err="1" smtClean="0"/>
              <a:t>subgrid</a:t>
            </a:r>
            <a:r>
              <a:rPr lang="en-US" dirty="0" smtClean="0"/>
              <a:t>-scale clouds and precipitation in large-scale models</a:t>
            </a:r>
            <a:endParaRPr lang="en-US" dirty="0"/>
          </a:p>
        </p:txBody>
      </p:sp>
      <p:sp>
        <p:nvSpPr>
          <p:cNvPr id="3" name="Subtitle 2"/>
          <p:cNvSpPr>
            <a:spLocks noGrp="1"/>
          </p:cNvSpPr>
          <p:nvPr>
            <p:ph type="subTitle" idx="1"/>
          </p:nvPr>
        </p:nvSpPr>
        <p:spPr/>
        <p:txBody>
          <a:bodyPr/>
          <a:lstStyle/>
          <a:p>
            <a:r>
              <a:rPr lang="en-US" dirty="0" smtClean="0"/>
              <a:t>Benjamin R. Hillman</a:t>
            </a:r>
          </a:p>
          <a:p>
            <a:r>
              <a:rPr lang="en-US" dirty="0" smtClean="0"/>
              <a:t>General Exam</a:t>
            </a:r>
            <a:endParaRPr lang="en-US" dirty="0"/>
          </a:p>
        </p:txBody>
      </p:sp>
    </p:spTree>
    <p:extLst>
      <p:ext uri="{BB962C8B-B14F-4D97-AF65-F5344CB8AC3E}">
        <p14:creationId xmlns:p14="http://schemas.microsoft.com/office/powerpoint/2010/main" val="236776772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CFMIP Observation Simulator Package (COSP)</a:t>
            </a:r>
            <a:endParaRPr lang="en-US" dirty="0"/>
          </a:p>
        </p:txBody>
      </p:sp>
      <p:sp>
        <p:nvSpPr>
          <p:cNvPr id="3" name="Content Placeholder 2"/>
          <p:cNvSpPr>
            <a:spLocks noGrp="1"/>
          </p:cNvSpPr>
          <p:nvPr>
            <p:ph idx="1"/>
          </p:nvPr>
        </p:nvSpPr>
        <p:spPr/>
        <p:txBody>
          <a:bodyPr>
            <a:normAutofit lnSpcReduction="10000"/>
          </a:bodyPr>
          <a:lstStyle/>
          <a:p>
            <a:r>
              <a:rPr lang="en-US" dirty="0" smtClean="0"/>
              <a:t>International Satellite Cloud Climatology Project (ISCCP)</a:t>
            </a:r>
          </a:p>
          <a:p>
            <a:r>
              <a:rPr lang="en-US" dirty="0" smtClean="0"/>
              <a:t>Multi-angle Imaging </a:t>
            </a:r>
            <a:r>
              <a:rPr lang="en-US" dirty="0" err="1" smtClean="0"/>
              <a:t>Spectro</a:t>
            </a:r>
            <a:r>
              <a:rPr lang="en-US" dirty="0" smtClean="0"/>
              <a:t>-Radiometer (MISR)</a:t>
            </a:r>
          </a:p>
          <a:p>
            <a:r>
              <a:rPr lang="en-US" dirty="0" smtClean="0">
                <a:solidFill>
                  <a:schemeClr val="bg1">
                    <a:lumMod val="95000"/>
                  </a:schemeClr>
                </a:solidFill>
              </a:rPr>
              <a:t>Moderate Resolution Imaging </a:t>
            </a:r>
            <a:r>
              <a:rPr lang="en-US" dirty="0" err="1" smtClean="0">
                <a:solidFill>
                  <a:schemeClr val="bg1">
                    <a:lumMod val="95000"/>
                  </a:schemeClr>
                </a:solidFill>
              </a:rPr>
              <a:t>Spectroradiometer</a:t>
            </a:r>
            <a:r>
              <a:rPr lang="en-US" dirty="0" smtClean="0">
                <a:solidFill>
                  <a:schemeClr val="bg1">
                    <a:lumMod val="95000"/>
                  </a:schemeClr>
                </a:solidFill>
              </a:rPr>
              <a:t> (MODIS)</a:t>
            </a:r>
          </a:p>
          <a:p>
            <a:r>
              <a:rPr lang="en-US" dirty="0" err="1" smtClean="0"/>
              <a:t>CloudSat</a:t>
            </a:r>
            <a:r>
              <a:rPr lang="en-US" dirty="0" smtClean="0"/>
              <a:t> Cloud Profiling Radar (CPR)</a:t>
            </a:r>
          </a:p>
          <a:p>
            <a:r>
              <a:rPr lang="en-US" dirty="0" smtClean="0">
                <a:solidFill>
                  <a:schemeClr val="bg1">
                    <a:lumMod val="95000"/>
                  </a:schemeClr>
                </a:solidFill>
              </a:rPr>
              <a:t>Cloud-Aerosol </a:t>
            </a:r>
            <a:r>
              <a:rPr lang="en-US" dirty="0" err="1" smtClean="0">
                <a:solidFill>
                  <a:schemeClr val="bg1">
                    <a:lumMod val="95000"/>
                  </a:schemeClr>
                </a:solidFill>
              </a:rPr>
              <a:t>Lidar</a:t>
            </a:r>
            <a:r>
              <a:rPr lang="en-US" dirty="0" smtClean="0">
                <a:solidFill>
                  <a:schemeClr val="bg1">
                    <a:lumMod val="95000"/>
                  </a:schemeClr>
                </a:solidFill>
              </a:rPr>
              <a:t> and Infrared Pathfinder Satellite Observation (CALIPSO)</a:t>
            </a:r>
            <a:endParaRPr lang="en-US" dirty="0">
              <a:solidFill>
                <a:schemeClr val="bg1">
                  <a:lumMod val="95000"/>
                </a:schemeClr>
              </a:solidFill>
            </a:endParaRPr>
          </a:p>
        </p:txBody>
      </p:sp>
    </p:spTree>
    <p:extLst>
      <p:ext uri="{BB962C8B-B14F-4D97-AF65-F5344CB8AC3E}">
        <p14:creationId xmlns:p14="http://schemas.microsoft.com/office/powerpoint/2010/main" val="348731167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Downscaling: </a:t>
            </a:r>
            <a:r>
              <a:rPr lang="en-US" dirty="0" err="1" smtClean="0"/>
              <a:t>Subgrid</a:t>
            </a:r>
            <a:r>
              <a:rPr lang="en-US" dirty="0" smtClean="0"/>
              <a:t> Cloud Overlap Profile Sampler (SCOPS)</a:t>
            </a:r>
            <a:endParaRPr lang="en-US" dirty="0"/>
          </a:p>
        </p:txBody>
      </p:sp>
      <p:pic>
        <p:nvPicPr>
          <p:cNvPr id="4" name="Content Placeholder 3" descr="subgrid_cldfrac.pdf"/>
          <p:cNvPicPr>
            <a:picLocks noGrp="1" noChangeAspect="1"/>
          </p:cNvPicPr>
          <p:nvPr>
            <p:ph idx="1"/>
          </p:nvPr>
        </p:nvPicPr>
        <p:blipFill>
          <a:blip r:embed="rId2">
            <a:extLst>
              <a:ext uri="{28A0092B-C50C-407E-A947-70E740481C1C}">
                <a14:useLocalDpi xmlns:a14="http://schemas.microsoft.com/office/drawing/2010/main" val="0"/>
              </a:ext>
            </a:extLst>
          </a:blip>
          <a:srcRect l="-6822" r="-6822"/>
          <a:stretch>
            <a:fillRect/>
          </a:stretch>
        </p:blipFill>
        <p:spPr>
          <a:xfrm>
            <a:off x="0" y="2501626"/>
            <a:ext cx="4295017" cy="2362094"/>
          </a:xfrm>
        </p:spPr>
      </p:pic>
      <p:pic>
        <p:nvPicPr>
          <p:cNvPr id="5"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7450" y="2501626"/>
            <a:ext cx="3779350" cy="2362094"/>
          </a:xfrm>
          <a:prstGeom prst="rect">
            <a:avLst/>
          </a:prstGeom>
        </p:spPr>
      </p:pic>
      <p:sp>
        <p:nvSpPr>
          <p:cNvPr id="6" name="Right Arrow 5"/>
          <p:cNvSpPr/>
          <p:nvPr/>
        </p:nvSpPr>
        <p:spPr>
          <a:xfrm>
            <a:off x="3738628" y="3268296"/>
            <a:ext cx="1112777" cy="495666"/>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127261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r>
              <a:rPr lang="en-US" dirty="0" smtClean="0"/>
              <a:t>Are simulated satellite-observable cloud properties sensitive to assumptions about </a:t>
            </a:r>
            <a:r>
              <a:rPr lang="en-US" dirty="0" err="1" smtClean="0"/>
              <a:t>subgrid</a:t>
            </a:r>
            <a:r>
              <a:rPr lang="en-US" dirty="0" smtClean="0"/>
              <a:t>-scale clouds and precipitation?</a:t>
            </a:r>
          </a:p>
          <a:p>
            <a:r>
              <a:rPr lang="en-US" dirty="0" smtClean="0"/>
              <a:t>How good are the simulator comparisons to begin with?</a:t>
            </a:r>
          </a:p>
          <a:p>
            <a:r>
              <a:rPr lang="en-US" dirty="0" smtClean="0"/>
              <a:t>Can we reduce ambiguities in model evaluation by better accounting for the </a:t>
            </a:r>
            <a:r>
              <a:rPr lang="en-US" dirty="0" err="1" smtClean="0"/>
              <a:t>subgrid</a:t>
            </a:r>
            <a:r>
              <a:rPr lang="en-US" dirty="0" smtClean="0"/>
              <a:t>-scale effects?</a:t>
            </a:r>
            <a:endParaRPr lang="en-US" dirty="0"/>
          </a:p>
        </p:txBody>
      </p:sp>
    </p:spTree>
    <p:extLst>
      <p:ext uri="{BB962C8B-B14F-4D97-AF65-F5344CB8AC3E}">
        <p14:creationId xmlns:p14="http://schemas.microsoft.com/office/powerpoint/2010/main" val="342542133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53807"/>
            <a:ext cx="8229600" cy="1143000"/>
          </a:xfrm>
        </p:spPr>
        <p:txBody>
          <a:bodyPr>
            <a:normAutofit fontScale="90000"/>
          </a:bodyPr>
          <a:lstStyle/>
          <a:p>
            <a:r>
              <a:rPr lang="en-US" dirty="0" smtClean="0"/>
              <a:t>Part 1: Are simulated satellite-observable cloud properties sensitive </a:t>
            </a:r>
            <a:r>
              <a:rPr lang="en-US" dirty="0" smtClean="0"/>
              <a:t>to </a:t>
            </a:r>
            <a:r>
              <a:rPr lang="en-US" dirty="0" smtClean="0"/>
              <a:t>assumptions about </a:t>
            </a:r>
            <a:r>
              <a:rPr lang="en-US" dirty="0" err="1" smtClean="0"/>
              <a:t>subgrid</a:t>
            </a:r>
            <a:r>
              <a:rPr lang="en-US" dirty="0" smtClean="0"/>
              <a:t>-scale clouds and precipitation?</a:t>
            </a:r>
            <a:endParaRPr lang="en-US" dirty="0"/>
          </a:p>
        </p:txBody>
      </p:sp>
    </p:spTree>
    <p:extLst>
      <p:ext uri="{BB962C8B-B14F-4D97-AF65-F5344CB8AC3E}">
        <p14:creationId xmlns:p14="http://schemas.microsoft.com/office/powerpoint/2010/main" val="229867357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Framework for sensitivity tests</a:t>
            </a:r>
            <a:endParaRPr lang="en-US" dirty="0"/>
          </a:p>
        </p:txBody>
      </p:sp>
      <p:sp>
        <p:nvSpPr>
          <p:cNvPr id="4" name="Data 3"/>
          <p:cNvSpPr/>
          <p:nvPr/>
        </p:nvSpPr>
        <p:spPr>
          <a:xfrm>
            <a:off x="1019478" y="1824626"/>
            <a:ext cx="1591817" cy="1037533"/>
          </a:xfrm>
          <a:prstGeom prst="flowChartInputOutput">
            <a:avLst/>
          </a:prstGeom>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Fully resolved fields</a:t>
            </a:r>
            <a:endParaRPr lang="en-US" sz="1600" dirty="0"/>
          </a:p>
        </p:txBody>
      </p:sp>
      <p:sp>
        <p:nvSpPr>
          <p:cNvPr id="5" name="Data 4"/>
          <p:cNvSpPr/>
          <p:nvPr/>
        </p:nvSpPr>
        <p:spPr>
          <a:xfrm>
            <a:off x="1019478" y="4696076"/>
            <a:ext cx="1591817" cy="1037533"/>
          </a:xfrm>
          <a:prstGeom prst="flowChartInputOutput">
            <a:avLst/>
          </a:prstGeom>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Modified fields</a:t>
            </a:r>
            <a:endParaRPr lang="en-US" sz="1600" dirty="0"/>
          </a:p>
        </p:txBody>
      </p:sp>
      <p:sp>
        <p:nvSpPr>
          <p:cNvPr id="6" name="Process 5"/>
          <p:cNvSpPr/>
          <p:nvPr/>
        </p:nvSpPr>
        <p:spPr>
          <a:xfrm>
            <a:off x="1019479" y="3291482"/>
            <a:ext cx="1591816" cy="948090"/>
          </a:xfrm>
          <a:prstGeom prst="flowChartProcess">
            <a:avLst/>
          </a:prstGeom>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Mimic GCM assumptions</a:t>
            </a:r>
            <a:endParaRPr lang="en-US" sz="1600" dirty="0"/>
          </a:p>
        </p:txBody>
      </p:sp>
      <p:sp>
        <p:nvSpPr>
          <p:cNvPr id="7" name="Process 6"/>
          <p:cNvSpPr/>
          <p:nvPr/>
        </p:nvSpPr>
        <p:spPr>
          <a:xfrm>
            <a:off x="3773857" y="1824626"/>
            <a:ext cx="1452533" cy="1037533"/>
          </a:xfrm>
          <a:prstGeom prst="flowChartProcess">
            <a:avLst/>
          </a:prstGeom>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Run COSP</a:t>
            </a:r>
            <a:endParaRPr lang="en-US" sz="1600" dirty="0"/>
          </a:p>
        </p:txBody>
      </p:sp>
      <p:sp>
        <p:nvSpPr>
          <p:cNvPr id="9" name="Process 8"/>
          <p:cNvSpPr/>
          <p:nvPr/>
        </p:nvSpPr>
        <p:spPr>
          <a:xfrm>
            <a:off x="3773857" y="4696076"/>
            <a:ext cx="1452533" cy="1037533"/>
          </a:xfrm>
          <a:prstGeom prst="flowChartProcess">
            <a:avLst/>
          </a:prstGeom>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Run COSP</a:t>
            </a:r>
            <a:endParaRPr lang="en-US" sz="1600" dirty="0"/>
          </a:p>
        </p:txBody>
      </p:sp>
      <p:sp>
        <p:nvSpPr>
          <p:cNvPr id="10" name="Decision 9"/>
          <p:cNvSpPr/>
          <p:nvPr/>
        </p:nvSpPr>
        <p:spPr>
          <a:xfrm>
            <a:off x="5991668" y="2862159"/>
            <a:ext cx="2347930" cy="1672921"/>
          </a:xfrm>
          <a:prstGeom prst="flowChartDecision">
            <a:avLst/>
          </a:prstGeom>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Compare outputs</a:t>
            </a:r>
            <a:endParaRPr lang="en-US" sz="1600" dirty="0"/>
          </a:p>
        </p:txBody>
      </p:sp>
      <p:cxnSp>
        <p:nvCxnSpPr>
          <p:cNvPr id="12" name="Straight Arrow Connector 11"/>
          <p:cNvCxnSpPr>
            <a:stCxn id="4" idx="4"/>
            <a:endCxn id="6" idx="0"/>
          </p:cNvCxnSpPr>
          <p:nvPr/>
        </p:nvCxnSpPr>
        <p:spPr>
          <a:xfrm>
            <a:off x="1815387" y="2862159"/>
            <a:ext cx="0" cy="429323"/>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6" idx="2"/>
            <a:endCxn id="5" idx="1"/>
          </p:cNvCxnSpPr>
          <p:nvPr/>
        </p:nvCxnSpPr>
        <p:spPr>
          <a:xfrm>
            <a:off x="1815387" y="4239572"/>
            <a:ext cx="0" cy="456504"/>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4" idx="5"/>
            <a:endCxn id="7" idx="1"/>
          </p:cNvCxnSpPr>
          <p:nvPr/>
        </p:nvCxnSpPr>
        <p:spPr>
          <a:xfrm>
            <a:off x="2452113" y="2343393"/>
            <a:ext cx="1321744"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a:stCxn id="5" idx="5"/>
            <a:endCxn id="9" idx="1"/>
          </p:cNvCxnSpPr>
          <p:nvPr/>
        </p:nvCxnSpPr>
        <p:spPr>
          <a:xfrm>
            <a:off x="2452113" y="5214843"/>
            <a:ext cx="1321744"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0" name="Elbow Connector 19"/>
          <p:cNvCxnSpPr>
            <a:stCxn id="7" idx="3"/>
            <a:endCxn id="10" idx="1"/>
          </p:cNvCxnSpPr>
          <p:nvPr/>
        </p:nvCxnSpPr>
        <p:spPr>
          <a:xfrm>
            <a:off x="5226390" y="2343393"/>
            <a:ext cx="765278" cy="1355227"/>
          </a:xfrm>
          <a:prstGeom prst="bentConnector3">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2" name="Elbow Connector 21"/>
          <p:cNvCxnSpPr>
            <a:stCxn id="9" idx="3"/>
            <a:endCxn id="10" idx="1"/>
          </p:cNvCxnSpPr>
          <p:nvPr/>
        </p:nvCxnSpPr>
        <p:spPr>
          <a:xfrm flipV="1">
            <a:off x="5226390" y="3698620"/>
            <a:ext cx="765278" cy="1516223"/>
          </a:xfrm>
          <a:prstGeom prst="bentConnector3">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4736552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mmf_cartoon.pdf"/>
          <p:cNvPicPr>
            <a:picLocks noGrp="1" noChangeAspect="1"/>
          </p:cNvPicPr>
          <p:nvPr>
            <p:ph idx="1"/>
          </p:nvPr>
        </p:nvPicPr>
        <p:blipFill>
          <a:blip r:embed="rId3">
            <a:extLst>
              <a:ext uri="{28A0092B-C50C-407E-A947-70E740481C1C}">
                <a14:useLocalDpi xmlns:a14="http://schemas.microsoft.com/office/drawing/2010/main" val="0"/>
              </a:ext>
            </a:extLst>
          </a:blip>
          <a:srcRect t="7176" b="7176"/>
          <a:stretch>
            <a:fillRect/>
          </a:stretch>
        </p:blipFill>
        <p:spPr>
          <a:xfrm>
            <a:off x="457200" y="839788"/>
            <a:ext cx="8229600" cy="5286375"/>
          </a:xfrm>
        </p:spPr>
      </p:pic>
    </p:spTree>
    <p:extLst>
      <p:ext uri="{BB962C8B-B14F-4D97-AF65-F5344CB8AC3E}">
        <p14:creationId xmlns:p14="http://schemas.microsoft.com/office/powerpoint/2010/main" val="288800849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CRM configurations</a:t>
            </a:r>
            <a:endParaRPr lang="en-US" dirty="0"/>
          </a:p>
        </p:txBody>
      </p:sp>
      <p:sp>
        <p:nvSpPr>
          <p:cNvPr id="3" name="Content Placeholder 2"/>
          <p:cNvSpPr>
            <a:spLocks noGrp="1"/>
          </p:cNvSpPr>
          <p:nvPr>
            <p:ph idx="1"/>
          </p:nvPr>
        </p:nvSpPr>
        <p:spPr/>
        <p:txBody>
          <a:bodyPr>
            <a:normAutofit/>
          </a:bodyPr>
          <a:lstStyle/>
          <a:p>
            <a:r>
              <a:rPr lang="en-US" dirty="0" smtClean="0"/>
              <a:t>CRM: use fully resolved cloud and precipitation from the embedded CRM</a:t>
            </a:r>
          </a:p>
          <a:p>
            <a:r>
              <a:rPr lang="en-US" dirty="0" smtClean="0"/>
              <a:t>CRM-RES: randomly resample mixing ratios from full CRM distribution at each level</a:t>
            </a:r>
          </a:p>
          <a:p>
            <a:r>
              <a:rPr lang="en-US" dirty="0" smtClean="0"/>
              <a:t>CRM-AVG: replace condensate with in-cloud (and in-</a:t>
            </a:r>
            <a:r>
              <a:rPr lang="en-US" dirty="0" err="1" smtClean="0"/>
              <a:t>precip</a:t>
            </a:r>
            <a:r>
              <a:rPr lang="en-US" dirty="0" smtClean="0"/>
              <a:t>) </a:t>
            </a:r>
            <a:r>
              <a:rPr lang="en-US" dirty="0" smtClean="0"/>
              <a:t>averages</a:t>
            </a:r>
            <a:endParaRPr lang="en-US" dirty="0" smtClean="0"/>
          </a:p>
        </p:txBody>
      </p:sp>
    </p:spTree>
    <p:extLst>
      <p:ext uri="{BB962C8B-B14F-4D97-AF65-F5344CB8AC3E}">
        <p14:creationId xmlns:p14="http://schemas.microsoft.com/office/powerpoint/2010/main" val="235229102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3642" b="4014"/>
          <a:stretch/>
        </p:blipFill>
        <p:spPr>
          <a:xfrm>
            <a:off x="125199" y="560041"/>
            <a:ext cx="8889132" cy="6130255"/>
          </a:xfrm>
        </p:spPr>
      </p:pic>
      <p:sp>
        <p:nvSpPr>
          <p:cNvPr id="2" name="TextBox 1"/>
          <p:cNvSpPr txBox="1"/>
          <p:nvPr/>
        </p:nvSpPr>
        <p:spPr>
          <a:xfrm>
            <a:off x="1659292" y="261980"/>
            <a:ext cx="1868232" cy="369332"/>
          </a:xfrm>
          <a:prstGeom prst="rect">
            <a:avLst/>
          </a:prstGeom>
          <a:noFill/>
        </p:spPr>
        <p:txBody>
          <a:bodyPr wrap="none" rtlCol="0">
            <a:spAutoFit/>
          </a:bodyPr>
          <a:lstStyle/>
          <a:p>
            <a:r>
              <a:rPr lang="en-US" dirty="0" smtClean="0"/>
              <a:t>Cloud condensate</a:t>
            </a:r>
            <a:endParaRPr lang="en-US" dirty="0"/>
          </a:p>
        </p:txBody>
      </p:sp>
      <p:sp>
        <p:nvSpPr>
          <p:cNvPr id="5" name="TextBox 4"/>
          <p:cNvSpPr txBox="1"/>
          <p:nvPr/>
        </p:nvSpPr>
        <p:spPr>
          <a:xfrm>
            <a:off x="5478235" y="261980"/>
            <a:ext cx="2526803" cy="369332"/>
          </a:xfrm>
          <a:prstGeom prst="rect">
            <a:avLst/>
          </a:prstGeom>
          <a:noFill/>
        </p:spPr>
        <p:txBody>
          <a:bodyPr wrap="none" rtlCol="0">
            <a:spAutoFit/>
          </a:bodyPr>
          <a:lstStyle/>
          <a:p>
            <a:r>
              <a:rPr lang="en-US" dirty="0" smtClean="0"/>
              <a:t>Precipitation condensate</a:t>
            </a:r>
            <a:endParaRPr lang="en-US" dirty="0"/>
          </a:p>
        </p:txBody>
      </p:sp>
    </p:spTree>
    <p:extLst>
      <p:ext uri="{BB962C8B-B14F-4D97-AF65-F5344CB8AC3E}">
        <p14:creationId xmlns:p14="http://schemas.microsoft.com/office/powerpoint/2010/main" val="367479847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MRO configurations</a:t>
            </a:r>
            <a:endParaRPr lang="en-US" dirty="0"/>
          </a:p>
        </p:txBody>
      </p:sp>
      <p:sp>
        <p:nvSpPr>
          <p:cNvPr id="3" name="Content Placeholder 2"/>
          <p:cNvSpPr>
            <a:spLocks noGrp="1"/>
          </p:cNvSpPr>
          <p:nvPr>
            <p:ph idx="1"/>
          </p:nvPr>
        </p:nvSpPr>
        <p:spPr/>
        <p:txBody>
          <a:bodyPr>
            <a:normAutofit lnSpcReduction="10000"/>
          </a:bodyPr>
          <a:lstStyle/>
          <a:p>
            <a:r>
              <a:rPr lang="en-US" dirty="0" smtClean="0"/>
              <a:t>Stochastic </a:t>
            </a:r>
            <a:r>
              <a:rPr lang="en-US" dirty="0" err="1" smtClean="0"/>
              <a:t>subcolumns</a:t>
            </a:r>
            <a:r>
              <a:rPr lang="en-US" dirty="0" smtClean="0"/>
              <a:t> </a:t>
            </a:r>
            <a:r>
              <a:rPr lang="en-US" dirty="0" smtClean="0"/>
              <a:t>with max-rand overlap and homogeneous condensate </a:t>
            </a:r>
            <a:r>
              <a:rPr lang="en-US" dirty="0" smtClean="0"/>
              <a:t>generated from </a:t>
            </a:r>
            <a:r>
              <a:rPr lang="en-US" dirty="0" err="1" smtClean="0"/>
              <a:t>gridbox</a:t>
            </a:r>
            <a:r>
              <a:rPr lang="en-US" dirty="0" smtClean="0"/>
              <a:t> means</a:t>
            </a:r>
          </a:p>
          <a:p>
            <a:r>
              <a:rPr lang="en-US" dirty="0" smtClean="0"/>
              <a:t>MRO</a:t>
            </a:r>
            <a:r>
              <a:rPr lang="en-US" dirty="0" smtClean="0"/>
              <a:t>-</a:t>
            </a:r>
            <a:r>
              <a:rPr lang="en-US" dirty="0" smtClean="0"/>
              <a:t>AVG: </a:t>
            </a:r>
            <a:r>
              <a:rPr lang="en-US" dirty="0" smtClean="0"/>
              <a:t>precipitation in cells with EITHER cloud in current cell OR </a:t>
            </a:r>
            <a:r>
              <a:rPr lang="en-US" dirty="0" err="1" smtClean="0"/>
              <a:t>precip</a:t>
            </a:r>
            <a:r>
              <a:rPr lang="en-US" dirty="0" smtClean="0"/>
              <a:t> in cell above</a:t>
            </a:r>
          </a:p>
          <a:p>
            <a:r>
              <a:rPr lang="en-US" dirty="0" smtClean="0"/>
              <a:t>MRO-AVG-PCLD: precipitation ONLY in cloudy </a:t>
            </a:r>
            <a:r>
              <a:rPr lang="en-US" dirty="0" smtClean="0"/>
              <a:t>cells (current method in COSP)</a:t>
            </a:r>
            <a:endParaRPr lang="en-US" dirty="0" smtClean="0"/>
          </a:p>
          <a:p>
            <a:r>
              <a:rPr lang="en-US" dirty="0" smtClean="0"/>
              <a:t>MRO-AVG-PADJ: </a:t>
            </a:r>
            <a:r>
              <a:rPr lang="en-US" dirty="0" smtClean="0"/>
              <a:t>precipitating cells constrained by </a:t>
            </a:r>
            <a:r>
              <a:rPr lang="en-US" dirty="0" smtClean="0"/>
              <a:t>precipitation fraction</a:t>
            </a:r>
            <a:endParaRPr lang="en-US" dirty="0"/>
          </a:p>
        </p:txBody>
      </p:sp>
    </p:spTree>
    <p:extLst>
      <p:ext uri="{BB962C8B-B14F-4D97-AF65-F5344CB8AC3E}">
        <p14:creationId xmlns:p14="http://schemas.microsoft.com/office/powerpoint/2010/main" val="198663668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2359" y="560041"/>
            <a:ext cx="8854812" cy="6130255"/>
          </a:xfrm>
        </p:spPr>
      </p:pic>
      <p:sp>
        <p:nvSpPr>
          <p:cNvPr id="2" name="TextBox 1"/>
          <p:cNvSpPr txBox="1"/>
          <p:nvPr/>
        </p:nvSpPr>
        <p:spPr>
          <a:xfrm>
            <a:off x="1659292" y="261980"/>
            <a:ext cx="1868232" cy="369332"/>
          </a:xfrm>
          <a:prstGeom prst="rect">
            <a:avLst/>
          </a:prstGeom>
          <a:noFill/>
        </p:spPr>
        <p:txBody>
          <a:bodyPr wrap="none" rtlCol="0">
            <a:spAutoFit/>
          </a:bodyPr>
          <a:lstStyle/>
          <a:p>
            <a:r>
              <a:rPr lang="en-US" dirty="0" smtClean="0"/>
              <a:t>Cloud condensate</a:t>
            </a:r>
            <a:endParaRPr lang="en-US" dirty="0"/>
          </a:p>
        </p:txBody>
      </p:sp>
      <p:sp>
        <p:nvSpPr>
          <p:cNvPr id="5" name="TextBox 4"/>
          <p:cNvSpPr txBox="1"/>
          <p:nvPr/>
        </p:nvSpPr>
        <p:spPr>
          <a:xfrm>
            <a:off x="5478235" y="261980"/>
            <a:ext cx="2526803" cy="369332"/>
          </a:xfrm>
          <a:prstGeom prst="rect">
            <a:avLst/>
          </a:prstGeom>
          <a:noFill/>
        </p:spPr>
        <p:txBody>
          <a:bodyPr wrap="none" rtlCol="0">
            <a:spAutoFit/>
          </a:bodyPr>
          <a:lstStyle/>
          <a:p>
            <a:r>
              <a:rPr lang="en-US" dirty="0" smtClean="0"/>
              <a:t>Precipitation condensate</a:t>
            </a:r>
            <a:endParaRPr lang="en-US" dirty="0"/>
          </a:p>
        </p:txBody>
      </p:sp>
    </p:spTree>
    <p:extLst>
      <p:ext uri="{BB962C8B-B14F-4D97-AF65-F5344CB8AC3E}">
        <p14:creationId xmlns:p14="http://schemas.microsoft.com/office/powerpoint/2010/main" val="6924878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58866" y="95679"/>
            <a:ext cx="7308383" cy="6762321"/>
          </a:xfrm>
        </p:spPr>
      </p:pic>
    </p:spTree>
    <p:extLst>
      <p:ext uri="{BB962C8B-B14F-4D97-AF65-F5344CB8AC3E}">
        <p14:creationId xmlns:p14="http://schemas.microsoft.com/office/powerpoint/2010/main" val="134669877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Tropical Warm Pool</a:t>
            </a:r>
            <a:endParaRPr lang="en-US" dirty="0"/>
          </a:p>
        </p:txBody>
      </p:sp>
      <p:pic>
        <p:nvPicPr>
          <p:cNvPr id="4" name="Content Placeholder 3" descr="regions.pdf"/>
          <p:cNvPicPr>
            <a:picLocks noGrp="1" noChangeAspect="1"/>
          </p:cNvPicPr>
          <p:nvPr>
            <p:ph idx="1"/>
          </p:nvPr>
        </p:nvPicPr>
        <p:blipFill>
          <a:blip r:embed="rId2">
            <a:extLst>
              <a:ext uri="{28A0092B-C50C-407E-A947-70E740481C1C}">
                <a14:useLocalDpi xmlns:a14="http://schemas.microsoft.com/office/drawing/2010/main" val="0"/>
              </a:ext>
            </a:extLst>
          </a:blip>
          <a:srcRect t="-4650" b="-4650"/>
          <a:stretch>
            <a:fillRect/>
          </a:stretch>
        </p:blipFill>
        <p:spPr/>
      </p:pic>
    </p:spTree>
    <p:extLst>
      <p:ext uri="{BB962C8B-B14F-4D97-AF65-F5344CB8AC3E}">
        <p14:creationId xmlns:p14="http://schemas.microsoft.com/office/powerpoint/2010/main" val="18775986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Simulated </a:t>
            </a:r>
            <a:r>
              <a:rPr lang="en-US" dirty="0" err="1" smtClean="0"/>
              <a:t>CloudSat</a:t>
            </a:r>
            <a:r>
              <a:rPr lang="en-US" dirty="0" smtClean="0"/>
              <a:t> radar reflectivity with height histograms</a:t>
            </a:r>
            <a:endParaRPr lang="en-US" dirty="0"/>
          </a:p>
        </p:txBody>
      </p:sp>
      <p:pic>
        <p:nvPicPr>
          <p:cNvPr id="4" name="Content Placeholder 3"/>
          <p:cNvPicPr>
            <a:picLocks noGrp="1" noChangeAspect="1"/>
          </p:cNvPicPr>
          <p:nvPr>
            <p:ph idx="1"/>
          </p:nvPr>
        </p:nvPicPr>
        <p:blipFill>
          <a:blip r:embed="rId2"/>
          <a:srcRect t="-15603" b="-15603"/>
          <a:stretch>
            <a:fillRect/>
          </a:stretch>
        </p:blipFill>
        <p:spPr/>
      </p:pic>
      <p:sp>
        <p:nvSpPr>
          <p:cNvPr id="5" name="TextBox 4"/>
          <p:cNvSpPr txBox="1"/>
          <p:nvPr/>
        </p:nvSpPr>
        <p:spPr>
          <a:xfrm>
            <a:off x="3484904" y="5615008"/>
            <a:ext cx="2183598" cy="369332"/>
          </a:xfrm>
          <a:prstGeom prst="rect">
            <a:avLst/>
          </a:prstGeom>
          <a:noFill/>
        </p:spPr>
        <p:txBody>
          <a:bodyPr wrap="none" rtlCol="0">
            <a:spAutoFit/>
          </a:bodyPr>
          <a:lstStyle/>
          <a:p>
            <a:r>
              <a:rPr lang="en-US" dirty="0" err="1" smtClean="0"/>
              <a:t>Marchand</a:t>
            </a:r>
            <a:r>
              <a:rPr lang="en-US" dirty="0" smtClean="0"/>
              <a:t> et al. 2009</a:t>
            </a:r>
            <a:endParaRPr lang="en-US" dirty="0"/>
          </a:p>
        </p:txBody>
      </p:sp>
    </p:spTree>
    <p:extLst>
      <p:ext uri="{BB962C8B-B14F-4D97-AF65-F5344CB8AC3E}">
        <p14:creationId xmlns:p14="http://schemas.microsoft.com/office/powerpoint/2010/main" val="2682491130"/>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radar_alt40-dbze.pdf"/>
          <p:cNvPicPr>
            <a:picLocks noGrp="1" noChangeAspect="1"/>
          </p:cNvPicPr>
          <p:nvPr>
            <p:ph idx="1"/>
          </p:nvPr>
        </p:nvPicPr>
        <p:blipFill>
          <a:blip r:embed="rId3">
            <a:extLst>
              <a:ext uri="{28A0092B-C50C-407E-A947-70E740481C1C}">
                <a14:useLocalDpi xmlns:a14="http://schemas.microsoft.com/office/drawing/2010/main" val="0"/>
              </a:ext>
            </a:extLst>
          </a:blip>
          <a:srcRect l="-2078" r="-2078"/>
          <a:stretch>
            <a:fillRect/>
          </a:stretch>
        </p:blipFill>
        <p:spPr>
          <a:xfrm>
            <a:off x="457200" y="368300"/>
            <a:ext cx="8229600" cy="6188075"/>
          </a:xfrm>
        </p:spPr>
      </p:pic>
    </p:spTree>
    <p:extLst>
      <p:ext uri="{BB962C8B-B14F-4D97-AF65-F5344CB8AC3E}">
        <p14:creationId xmlns:p14="http://schemas.microsoft.com/office/powerpoint/2010/main" val="190130883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77962" y="386188"/>
            <a:ext cx="6188075" cy="6188075"/>
          </a:xfrm>
        </p:spPr>
      </p:pic>
      <p:sp>
        <p:nvSpPr>
          <p:cNvPr id="2" name="TextBox 1"/>
          <p:cNvSpPr txBox="1"/>
          <p:nvPr/>
        </p:nvSpPr>
        <p:spPr>
          <a:xfrm>
            <a:off x="1903481" y="201522"/>
            <a:ext cx="2059503" cy="646331"/>
          </a:xfrm>
          <a:prstGeom prst="rect">
            <a:avLst/>
          </a:prstGeom>
          <a:noFill/>
        </p:spPr>
        <p:txBody>
          <a:bodyPr wrap="none" rtlCol="0">
            <a:spAutoFit/>
          </a:bodyPr>
          <a:lstStyle/>
          <a:p>
            <a:pPr algn="ctr"/>
            <a:r>
              <a:rPr lang="en-US" dirty="0" smtClean="0"/>
              <a:t>Condensate overlap</a:t>
            </a:r>
          </a:p>
          <a:p>
            <a:pPr algn="ctr"/>
            <a:r>
              <a:rPr lang="en-US" dirty="0" smtClean="0"/>
              <a:t>errors</a:t>
            </a:r>
            <a:endParaRPr lang="en-US" dirty="0"/>
          </a:p>
        </p:txBody>
      </p:sp>
      <p:sp>
        <p:nvSpPr>
          <p:cNvPr id="3" name="TextBox 2"/>
          <p:cNvSpPr txBox="1"/>
          <p:nvPr/>
        </p:nvSpPr>
        <p:spPr>
          <a:xfrm>
            <a:off x="3962984" y="201522"/>
            <a:ext cx="1549260" cy="646331"/>
          </a:xfrm>
          <a:prstGeom prst="rect">
            <a:avLst/>
          </a:prstGeom>
          <a:noFill/>
        </p:spPr>
        <p:txBody>
          <a:bodyPr wrap="none" rtlCol="0">
            <a:spAutoFit/>
          </a:bodyPr>
          <a:lstStyle/>
          <a:p>
            <a:pPr algn="ctr"/>
            <a:r>
              <a:rPr lang="en-US" dirty="0" smtClean="0"/>
              <a:t>Homogeneous</a:t>
            </a:r>
          </a:p>
          <a:p>
            <a:pPr algn="ctr"/>
            <a:r>
              <a:rPr lang="en-US" dirty="0" smtClean="0"/>
              <a:t>errors</a:t>
            </a:r>
            <a:endParaRPr lang="en-US" dirty="0"/>
          </a:p>
        </p:txBody>
      </p:sp>
      <p:sp>
        <p:nvSpPr>
          <p:cNvPr id="5" name="TextBox 4"/>
          <p:cNvSpPr txBox="1"/>
          <p:nvPr/>
        </p:nvSpPr>
        <p:spPr>
          <a:xfrm>
            <a:off x="5644179" y="201522"/>
            <a:ext cx="2021858" cy="646331"/>
          </a:xfrm>
          <a:prstGeom prst="rect">
            <a:avLst/>
          </a:prstGeom>
          <a:noFill/>
        </p:spPr>
        <p:txBody>
          <a:bodyPr wrap="none" rtlCol="0">
            <a:spAutoFit/>
          </a:bodyPr>
          <a:lstStyle/>
          <a:p>
            <a:pPr algn="ctr"/>
            <a:r>
              <a:rPr lang="en-US" dirty="0" smtClean="0"/>
              <a:t>Occurrence overlap</a:t>
            </a:r>
          </a:p>
          <a:p>
            <a:pPr algn="ctr"/>
            <a:r>
              <a:rPr lang="en-US" dirty="0" smtClean="0"/>
              <a:t>errors</a:t>
            </a:r>
            <a:endParaRPr lang="en-US" dirty="0"/>
          </a:p>
        </p:txBody>
      </p:sp>
    </p:spTree>
    <p:extLst>
      <p:ext uri="{BB962C8B-B14F-4D97-AF65-F5344CB8AC3E}">
        <p14:creationId xmlns:p14="http://schemas.microsoft.com/office/powerpoint/2010/main" val="131148286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77962" y="386188"/>
            <a:ext cx="6188075" cy="6188075"/>
          </a:xfrm>
        </p:spPr>
      </p:pic>
      <p:sp>
        <p:nvSpPr>
          <p:cNvPr id="2" name="TextBox 1"/>
          <p:cNvSpPr txBox="1"/>
          <p:nvPr/>
        </p:nvSpPr>
        <p:spPr>
          <a:xfrm>
            <a:off x="1903481" y="201522"/>
            <a:ext cx="2059503" cy="646331"/>
          </a:xfrm>
          <a:prstGeom prst="rect">
            <a:avLst/>
          </a:prstGeom>
          <a:noFill/>
        </p:spPr>
        <p:txBody>
          <a:bodyPr wrap="none" rtlCol="0">
            <a:spAutoFit/>
          </a:bodyPr>
          <a:lstStyle/>
          <a:p>
            <a:pPr algn="ctr"/>
            <a:r>
              <a:rPr lang="en-US" dirty="0" smtClean="0"/>
              <a:t>Condensate overlap</a:t>
            </a:r>
          </a:p>
          <a:p>
            <a:pPr algn="ctr"/>
            <a:r>
              <a:rPr lang="en-US" dirty="0" smtClean="0"/>
              <a:t>errors</a:t>
            </a:r>
            <a:endParaRPr lang="en-US" dirty="0"/>
          </a:p>
        </p:txBody>
      </p:sp>
      <p:sp>
        <p:nvSpPr>
          <p:cNvPr id="3" name="TextBox 2"/>
          <p:cNvSpPr txBox="1"/>
          <p:nvPr/>
        </p:nvSpPr>
        <p:spPr>
          <a:xfrm>
            <a:off x="3962984" y="201522"/>
            <a:ext cx="1549260" cy="646331"/>
          </a:xfrm>
          <a:prstGeom prst="rect">
            <a:avLst/>
          </a:prstGeom>
          <a:noFill/>
        </p:spPr>
        <p:txBody>
          <a:bodyPr wrap="none" rtlCol="0">
            <a:spAutoFit/>
          </a:bodyPr>
          <a:lstStyle/>
          <a:p>
            <a:pPr algn="ctr"/>
            <a:r>
              <a:rPr lang="en-US" dirty="0" smtClean="0"/>
              <a:t>Homogeneous</a:t>
            </a:r>
          </a:p>
          <a:p>
            <a:pPr algn="ctr"/>
            <a:r>
              <a:rPr lang="en-US" dirty="0" smtClean="0"/>
              <a:t>errors</a:t>
            </a:r>
            <a:endParaRPr lang="en-US" dirty="0"/>
          </a:p>
        </p:txBody>
      </p:sp>
      <p:sp>
        <p:nvSpPr>
          <p:cNvPr id="5" name="TextBox 4"/>
          <p:cNvSpPr txBox="1"/>
          <p:nvPr/>
        </p:nvSpPr>
        <p:spPr>
          <a:xfrm>
            <a:off x="5644179" y="201522"/>
            <a:ext cx="2021858" cy="646331"/>
          </a:xfrm>
          <a:prstGeom prst="rect">
            <a:avLst/>
          </a:prstGeom>
          <a:noFill/>
        </p:spPr>
        <p:txBody>
          <a:bodyPr wrap="none" rtlCol="0">
            <a:spAutoFit/>
          </a:bodyPr>
          <a:lstStyle/>
          <a:p>
            <a:pPr algn="ctr"/>
            <a:r>
              <a:rPr lang="en-US" dirty="0" smtClean="0"/>
              <a:t>Occurrence overlap</a:t>
            </a:r>
          </a:p>
          <a:p>
            <a:pPr algn="ctr"/>
            <a:r>
              <a:rPr lang="en-US" dirty="0" smtClean="0"/>
              <a:t>errors</a:t>
            </a:r>
            <a:endParaRPr lang="en-US" dirty="0"/>
          </a:p>
        </p:txBody>
      </p:sp>
    </p:spTree>
    <p:extLst>
      <p:ext uri="{BB962C8B-B14F-4D97-AF65-F5344CB8AC3E}">
        <p14:creationId xmlns:p14="http://schemas.microsoft.com/office/powerpoint/2010/main" val="321044876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22425" y="510013"/>
            <a:ext cx="5899150" cy="5899150"/>
          </a:xfrm>
        </p:spPr>
      </p:pic>
      <p:sp>
        <p:nvSpPr>
          <p:cNvPr id="2" name="TextBox 1"/>
          <p:cNvSpPr txBox="1"/>
          <p:nvPr/>
        </p:nvSpPr>
        <p:spPr>
          <a:xfrm>
            <a:off x="-1806443" y="3416702"/>
            <a:ext cx="184666" cy="369332"/>
          </a:xfrm>
          <a:prstGeom prst="rect">
            <a:avLst/>
          </a:prstGeom>
          <a:noFill/>
        </p:spPr>
        <p:txBody>
          <a:bodyPr wrap="none" rtlCol="0">
            <a:spAutoFit/>
          </a:bodyPr>
          <a:lstStyle/>
          <a:p>
            <a:endParaRPr lang="en-US" dirty="0"/>
          </a:p>
        </p:txBody>
      </p:sp>
      <p:sp>
        <p:nvSpPr>
          <p:cNvPr id="5" name="TextBox 4"/>
          <p:cNvSpPr txBox="1"/>
          <p:nvPr/>
        </p:nvSpPr>
        <p:spPr>
          <a:xfrm>
            <a:off x="1223588" y="370607"/>
            <a:ext cx="6740547" cy="584776"/>
          </a:xfrm>
          <a:prstGeom prst="rect">
            <a:avLst/>
          </a:prstGeom>
          <a:noFill/>
        </p:spPr>
        <p:txBody>
          <a:bodyPr wrap="none" rtlCol="0">
            <a:spAutoFit/>
          </a:bodyPr>
          <a:lstStyle/>
          <a:p>
            <a:r>
              <a:rPr lang="en-US" sz="3200" dirty="0" smtClean="0">
                <a:latin typeface="+mj-lt"/>
              </a:rPr>
              <a:t>Simulated ISCCP/MISR cloud top height</a:t>
            </a:r>
            <a:endParaRPr lang="en-US" sz="3200" dirty="0">
              <a:latin typeface="+mj-lt"/>
            </a:endParaRPr>
          </a:p>
        </p:txBody>
      </p:sp>
    </p:spTree>
    <p:extLst>
      <p:ext uri="{BB962C8B-B14F-4D97-AF65-F5344CB8AC3E}">
        <p14:creationId xmlns:p14="http://schemas.microsoft.com/office/powerpoint/2010/main" val="337821217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22425" y="492125"/>
            <a:ext cx="5899150" cy="5899150"/>
          </a:xfrm>
        </p:spPr>
      </p:pic>
      <p:sp>
        <p:nvSpPr>
          <p:cNvPr id="3" name="TextBox 2"/>
          <p:cNvSpPr txBox="1"/>
          <p:nvPr/>
        </p:nvSpPr>
        <p:spPr>
          <a:xfrm>
            <a:off x="1223588" y="370607"/>
            <a:ext cx="6740547" cy="584776"/>
          </a:xfrm>
          <a:prstGeom prst="rect">
            <a:avLst/>
          </a:prstGeom>
          <a:noFill/>
        </p:spPr>
        <p:txBody>
          <a:bodyPr wrap="none" rtlCol="0">
            <a:spAutoFit/>
          </a:bodyPr>
          <a:lstStyle/>
          <a:p>
            <a:r>
              <a:rPr lang="en-US" sz="3200" dirty="0" smtClean="0">
                <a:latin typeface="+mj-lt"/>
              </a:rPr>
              <a:t>Simulated ISCCP/MISR cloud top height</a:t>
            </a:r>
            <a:endParaRPr lang="en-US" sz="3200" dirty="0">
              <a:latin typeface="+mj-lt"/>
            </a:endParaRPr>
          </a:p>
        </p:txBody>
      </p:sp>
    </p:spTree>
    <p:extLst>
      <p:ext uri="{BB962C8B-B14F-4D97-AF65-F5344CB8AC3E}">
        <p14:creationId xmlns:p14="http://schemas.microsoft.com/office/powerpoint/2010/main" val="133793034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Outcomes from sensitivity tests</a:t>
            </a:r>
            <a:endParaRPr lang="en-US" dirty="0"/>
          </a:p>
        </p:txBody>
      </p:sp>
      <p:sp>
        <p:nvSpPr>
          <p:cNvPr id="3" name="Content Placeholder 2"/>
          <p:cNvSpPr>
            <a:spLocks noGrp="1"/>
          </p:cNvSpPr>
          <p:nvPr>
            <p:ph idx="1"/>
          </p:nvPr>
        </p:nvSpPr>
        <p:spPr/>
        <p:txBody>
          <a:bodyPr/>
          <a:lstStyle/>
          <a:p>
            <a:r>
              <a:rPr lang="en-US" dirty="0" smtClean="0"/>
              <a:t>Simulated radar reflectivity sensitive to both </a:t>
            </a:r>
            <a:r>
              <a:rPr lang="en-US" dirty="0" smtClean="0"/>
              <a:t>horizontal variability </a:t>
            </a:r>
            <a:r>
              <a:rPr lang="en-US" dirty="0" smtClean="0"/>
              <a:t>and </a:t>
            </a:r>
            <a:r>
              <a:rPr lang="en-US" dirty="0" smtClean="0"/>
              <a:t>vertical overlap of condensate, </a:t>
            </a:r>
            <a:r>
              <a:rPr lang="en-US" dirty="0" smtClean="0"/>
              <a:t>but especially sensitive to treatment of precipitation</a:t>
            </a:r>
          </a:p>
          <a:p>
            <a:r>
              <a:rPr lang="en-US" dirty="0" smtClean="0"/>
              <a:t>Simulated MISR and ISCCP cloud top height sensitive to </a:t>
            </a:r>
            <a:r>
              <a:rPr lang="en-US" dirty="0" smtClean="0"/>
              <a:t>horizontal variability </a:t>
            </a:r>
            <a:r>
              <a:rPr lang="en-US" dirty="0" smtClean="0"/>
              <a:t>and </a:t>
            </a:r>
            <a:r>
              <a:rPr lang="en-US" dirty="0" smtClean="0"/>
              <a:t>vertical overlap</a:t>
            </a:r>
            <a:r>
              <a:rPr lang="en-US" dirty="0" smtClean="0"/>
              <a:t>, but significance of results requires more work</a:t>
            </a:r>
            <a:endParaRPr lang="en-US" dirty="0"/>
          </a:p>
        </p:txBody>
      </p:sp>
    </p:spTree>
    <p:extLst>
      <p:ext uri="{BB962C8B-B14F-4D97-AF65-F5344CB8AC3E}">
        <p14:creationId xmlns:p14="http://schemas.microsoft.com/office/powerpoint/2010/main" val="631029780"/>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07473"/>
            <a:ext cx="8229600" cy="1143000"/>
          </a:xfrm>
        </p:spPr>
        <p:txBody>
          <a:bodyPr>
            <a:normAutofit fontScale="90000"/>
          </a:bodyPr>
          <a:lstStyle/>
          <a:p>
            <a:r>
              <a:rPr lang="en-US" dirty="0" smtClean="0"/>
              <a:t>Part 2: How good are the simulator comparisons to begin with?</a:t>
            </a:r>
            <a:br>
              <a:rPr lang="en-US" dirty="0" smtClean="0"/>
            </a:br>
            <a:r>
              <a:rPr lang="en-US" dirty="0" smtClean="0"/>
              <a:t>(what are the uncertainties?)</a:t>
            </a:r>
            <a:endParaRPr lang="en-US" dirty="0"/>
          </a:p>
        </p:txBody>
      </p:sp>
    </p:spTree>
    <p:extLst>
      <p:ext uri="{BB962C8B-B14F-4D97-AF65-F5344CB8AC3E}">
        <p14:creationId xmlns:p14="http://schemas.microsoft.com/office/powerpoint/2010/main" val="2321287127"/>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MISR </a:t>
            </a:r>
            <a:r>
              <a:rPr lang="en-US" dirty="0" smtClean="0"/>
              <a:t>and ISCCP simulator evaluation</a:t>
            </a:r>
            <a:endParaRPr lang="en-US" dirty="0"/>
          </a:p>
        </p:txBody>
      </p:sp>
      <p:sp>
        <p:nvSpPr>
          <p:cNvPr id="3" name="Content Placeholder 2"/>
          <p:cNvSpPr>
            <a:spLocks noGrp="1"/>
          </p:cNvSpPr>
          <p:nvPr>
            <p:ph idx="1"/>
          </p:nvPr>
        </p:nvSpPr>
        <p:spPr/>
        <p:txBody>
          <a:bodyPr>
            <a:normAutofit/>
          </a:bodyPr>
          <a:lstStyle/>
          <a:p>
            <a:r>
              <a:rPr lang="en-US" dirty="0" smtClean="0"/>
              <a:t>Mace </a:t>
            </a:r>
            <a:r>
              <a:rPr lang="en-US" dirty="0" smtClean="0"/>
              <a:t>et al. 2010: evaluate ISCCP simulator using profiles derived from data at ARM </a:t>
            </a:r>
            <a:r>
              <a:rPr lang="en-US" dirty="0" smtClean="0"/>
              <a:t>SGP </a:t>
            </a:r>
          </a:p>
          <a:p>
            <a:r>
              <a:rPr lang="en-US" dirty="0" smtClean="0"/>
              <a:t>Mace </a:t>
            </a:r>
            <a:r>
              <a:rPr lang="en-US" dirty="0" smtClean="0"/>
              <a:t>and Wren 2013: profiles from </a:t>
            </a:r>
            <a:r>
              <a:rPr lang="en-US" dirty="0" err="1" smtClean="0"/>
              <a:t>CloudSat</a:t>
            </a:r>
            <a:r>
              <a:rPr lang="en-US" dirty="0" smtClean="0"/>
              <a:t>/CALIPSO as input to ISCCP simulator</a:t>
            </a:r>
          </a:p>
          <a:p>
            <a:r>
              <a:rPr lang="en-US" dirty="0" smtClean="0"/>
              <a:t>This study: profiles from </a:t>
            </a:r>
            <a:r>
              <a:rPr lang="en-US" dirty="0" err="1" smtClean="0"/>
              <a:t>CloudSat</a:t>
            </a:r>
            <a:r>
              <a:rPr lang="en-US" dirty="0" smtClean="0"/>
              <a:t>/CALIPSO as input to ISCCP and MISR simulators</a:t>
            </a:r>
            <a:endParaRPr lang="en-US" dirty="0"/>
          </a:p>
        </p:txBody>
      </p:sp>
    </p:spTree>
    <p:extLst>
      <p:ext uri="{BB962C8B-B14F-4D97-AF65-F5344CB8AC3E}">
        <p14:creationId xmlns:p14="http://schemas.microsoft.com/office/powerpoint/2010/main" val="426346027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58866" y="95679"/>
            <a:ext cx="7308383" cy="6762321"/>
          </a:xfrm>
        </p:spPr>
      </p:pic>
      <p:sp>
        <p:nvSpPr>
          <p:cNvPr id="9" name="Rectangle 8"/>
          <p:cNvSpPr/>
          <p:nvPr/>
        </p:nvSpPr>
        <p:spPr>
          <a:xfrm>
            <a:off x="2106712" y="3082422"/>
            <a:ext cx="1084193" cy="1053289"/>
          </a:xfrm>
          <a:prstGeom prst="rect">
            <a:avLst/>
          </a:prstGeom>
          <a:noFill/>
          <a:ln w="5080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2236301" y="4182179"/>
            <a:ext cx="886406" cy="369332"/>
          </a:xfrm>
          <a:prstGeom prst="rect">
            <a:avLst/>
          </a:prstGeom>
          <a:noFill/>
        </p:spPr>
        <p:txBody>
          <a:bodyPr wrap="none" rtlCol="0">
            <a:spAutoFit/>
          </a:bodyPr>
          <a:lstStyle/>
          <a:p>
            <a:r>
              <a:rPr lang="en-US" b="1" dirty="0" smtClean="0">
                <a:solidFill>
                  <a:srgbClr val="FFFFFF"/>
                </a:solidFill>
              </a:rPr>
              <a:t>100 km</a:t>
            </a:r>
            <a:endParaRPr lang="en-US" b="1" dirty="0">
              <a:solidFill>
                <a:srgbClr val="FFFFFF"/>
              </a:solidFill>
            </a:endParaRPr>
          </a:p>
        </p:txBody>
      </p:sp>
      <p:sp>
        <p:nvSpPr>
          <p:cNvPr id="11" name="TextBox 10"/>
          <p:cNvSpPr txBox="1"/>
          <p:nvPr/>
        </p:nvSpPr>
        <p:spPr>
          <a:xfrm>
            <a:off x="1436581" y="3420695"/>
            <a:ext cx="886406" cy="369332"/>
          </a:xfrm>
          <a:prstGeom prst="rect">
            <a:avLst/>
          </a:prstGeom>
          <a:noFill/>
        </p:spPr>
        <p:txBody>
          <a:bodyPr wrap="none" rtlCol="0">
            <a:spAutoFit/>
            <a:scene3d>
              <a:camera prst="orthographicFront">
                <a:rot lat="0" lon="0" rev="5400000"/>
              </a:camera>
              <a:lightRig rig="threePt" dir="t"/>
            </a:scene3d>
          </a:bodyPr>
          <a:lstStyle/>
          <a:p>
            <a:r>
              <a:rPr lang="en-US" b="1" dirty="0" smtClean="0">
                <a:solidFill>
                  <a:srgbClr val="FFFFFF"/>
                </a:solidFill>
              </a:rPr>
              <a:t>100 km</a:t>
            </a:r>
            <a:endParaRPr lang="en-US" b="1" dirty="0">
              <a:solidFill>
                <a:srgbClr val="FFFFFF"/>
              </a:solidFill>
            </a:endParaRPr>
          </a:p>
        </p:txBody>
      </p:sp>
    </p:spTree>
    <p:extLst>
      <p:ext uri="{BB962C8B-B14F-4D97-AF65-F5344CB8AC3E}">
        <p14:creationId xmlns:p14="http://schemas.microsoft.com/office/powerpoint/2010/main" val="350610391"/>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Framework for evaluation</a:t>
            </a:r>
            <a:endParaRPr lang="en-US" dirty="0"/>
          </a:p>
        </p:txBody>
      </p:sp>
      <p:sp>
        <p:nvSpPr>
          <p:cNvPr id="4" name="Data 3"/>
          <p:cNvSpPr/>
          <p:nvPr/>
        </p:nvSpPr>
        <p:spPr>
          <a:xfrm>
            <a:off x="3258295" y="3237112"/>
            <a:ext cx="1474442" cy="948090"/>
          </a:xfrm>
          <a:prstGeom prst="flowChartInputOutput">
            <a:avLst/>
          </a:prstGeom>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t>CloudSat</a:t>
            </a:r>
            <a:r>
              <a:rPr lang="en-US" sz="1400" dirty="0" err="1"/>
              <a:t>+</a:t>
            </a:r>
            <a:r>
              <a:rPr lang="en-US" sz="1400" dirty="0" err="1" smtClean="0"/>
              <a:t>CALIPSO</a:t>
            </a:r>
            <a:r>
              <a:rPr lang="en-US" sz="1400" dirty="0" smtClean="0"/>
              <a:t> profiles</a:t>
            </a:r>
            <a:endParaRPr lang="en-US" sz="1400" dirty="0"/>
          </a:p>
        </p:txBody>
      </p:sp>
      <p:sp>
        <p:nvSpPr>
          <p:cNvPr id="8" name="Rectangle 7"/>
          <p:cNvSpPr/>
          <p:nvPr/>
        </p:nvSpPr>
        <p:spPr>
          <a:xfrm>
            <a:off x="3512606" y="4705021"/>
            <a:ext cx="965821" cy="742024"/>
          </a:xfrm>
          <a:prstGeom prst="rect">
            <a:avLst/>
          </a:prstGeom>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MISR (ISCCP) simulator</a:t>
            </a:r>
            <a:endParaRPr lang="en-US" sz="1400" dirty="0"/>
          </a:p>
        </p:txBody>
      </p:sp>
      <p:cxnSp>
        <p:nvCxnSpPr>
          <p:cNvPr id="13" name="Elbow Connector 12"/>
          <p:cNvCxnSpPr>
            <a:stCxn id="4" idx="4"/>
            <a:endCxn id="8" idx="0"/>
          </p:cNvCxnSpPr>
          <p:nvPr/>
        </p:nvCxnSpPr>
        <p:spPr>
          <a:xfrm rot="16200000" flipH="1">
            <a:off x="3735607" y="4445110"/>
            <a:ext cx="519819" cy="1"/>
          </a:xfrm>
          <a:prstGeom prst="bentConnector3">
            <a:avLst>
              <a:gd name="adj1" fmla="val 50000"/>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2" name="Data 21"/>
          <p:cNvSpPr/>
          <p:nvPr/>
        </p:nvSpPr>
        <p:spPr>
          <a:xfrm>
            <a:off x="700810" y="3237112"/>
            <a:ext cx="1749514" cy="939500"/>
          </a:xfrm>
          <a:prstGeom prst="flowChartInputOutput">
            <a:avLst/>
          </a:prstGeom>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MISR</a:t>
            </a:r>
          </a:p>
          <a:p>
            <a:pPr algn="ctr"/>
            <a:r>
              <a:rPr lang="en-US" sz="1400" dirty="0" smtClean="0"/>
              <a:t>(or ISCCP)</a:t>
            </a:r>
            <a:endParaRPr lang="en-US" sz="1400" dirty="0"/>
          </a:p>
        </p:txBody>
      </p:sp>
      <p:sp>
        <p:nvSpPr>
          <p:cNvPr id="23" name="Parallelogram 22"/>
          <p:cNvSpPr/>
          <p:nvPr/>
        </p:nvSpPr>
        <p:spPr>
          <a:xfrm>
            <a:off x="3236046" y="5815815"/>
            <a:ext cx="1359304" cy="742024"/>
          </a:xfrm>
          <a:prstGeom prst="parallelogram">
            <a:avLst/>
          </a:prstGeom>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Simulated MISR (ISCCP)</a:t>
            </a:r>
            <a:endParaRPr lang="en-US" sz="1400" dirty="0"/>
          </a:p>
        </p:txBody>
      </p:sp>
      <p:cxnSp>
        <p:nvCxnSpPr>
          <p:cNvPr id="27" name="Straight Arrow Connector 26"/>
          <p:cNvCxnSpPr>
            <a:stCxn id="8" idx="2"/>
            <a:endCxn id="23" idx="1"/>
          </p:cNvCxnSpPr>
          <p:nvPr/>
        </p:nvCxnSpPr>
        <p:spPr>
          <a:xfrm>
            <a:off x="3995517" y="5447045"/>
            <a:ext cx="12934" cy="36877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pic>
        <p:nvPicPr>
          <p:cNvPr id="30" name="Picture 29"/>
          <p:cNvPicPr>
            <a:picLocks noChangeAspect="1"/>
          </p:cNvPicPr>
          <p:nvPr/>
        </p:nvPicPr>
        <p:blipFill>
          <a:blip r:embed="rId3"/>
          <a:stretch>
            <a:fillRect/>
          </a:stretch>
        </p:blipFill>
        <p:spPr>
          <a:xfrm>
            <a:off x="1543859" y="1417638"/>
            <a:ext cx="2626753" cy="1258804"/>
          </a:xfrm>
          <a:prstGeom prst="rect">
            <a:avLst/>
          </a:prstGeom>
        </p:spPr>
      </p:pic>
      <p:sp>
        <p:nvSpPr>
          <p:cNvPr id="52" name="Decision 51"/>
          <p:cNvSpPr/>
          <p:nvPr/>
        </p:nvSpPr>
        <p:spPr>
          <a:xfrm>
            <a:off x="707598" y="4758338"/>
            <a:ext cx="1742726" cy="1377414"/>
          </a:xfrm>
          <a:prstGeom prst="flowChartDecision">
            <a:avLst/>
          </a:prstGeom>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Compare</a:t>
            </a:r>
            <a:endParaRPr lang="en-US" sz="1400" dirty="0"/>
          </a:p>
        </p:txBody>
      </p:sp>
      <p:cxnSp>
        <p:nvCxnSpPr>
          <p:cNvPr id="54" name="Elbow Connector 53"/>
          <p:cNvCxnSpPr>
            <a:stCxn id="22" idx="4"/>
            <a:endCxn id="52" idx="0"/>
          </p:cNvCxnSpPr>
          <p:nvPr/>
        </p:nvCxnSpPr>
        <p:spPr>
          <a:xfrm rot="16200000" flipH="1">
            <a:off x="1286401" y="4465778"/>
            <a:ext cx="581726" cy="3394"/>
          </a:xfrm>
          <a:prstGeom prst="bentConnector3">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7" name="Elbow Connector 56"/>
          <p:cNvCxnSpPr>
            <a:stCxn id="23" idx="5"/>
            <a:endCxn id="52" idx="3"/>
          </p:cNvCxnSpPr>
          <p:nvPr/>
        </p:nvCxnSpPr>
        <p:spPr>
          <a:xfrm rot="10800000">
            <a:off x="2450325" y="5447045"/>
            <a:ext cx="878475" cy="739782"/>
          </a:xfrm>
          <a:prstGeom prst="bentConnector3">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stCxn id="30" idx="2"/>
            <a:endCxn id="22" idx="1"/>
          </p:cNvCxnSpPr>
          <p:nvPr/>
        </p:nvCxnSpPr>
        <p:spPr>
          <a:xfrm flipH="1">
            <a:off x="1575567" y="2676442"/>
            <a:ext cx="1281669" cy="56067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30" idx="2"/>
            <a:endCxn id="4" idx="1"/>
          </p:cNvCxnSpPr>
          <p:nvPr/>
        </p:nvCxnSpPr>
        <p:spPr>
          <a:xfrm>
            <a:off x="2857236" y="2676442"/>
            <a:ext cx="1138280" cy="56067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7" name="TextBox 66"/>
          <p:cNvSpPr txBox="1"/>
          <p:nvPr/>
        </p:nvSpPr>
        <p:spPr>
          <a:xfrm>
            <a:off x="5070785" y="1592184"/>
            <a:ext cx="3686982" cy="4401205"/>
          </a:xfrm>
          <a:prstGeom prst="rect">
            <a:avLst/>
          </a:prstGeom>
          <a:noFill/>
        </p:spPr>
        <p:txBody>
          <a:bodyPr wrap="square" rtlCol="0">
            <a:spAutoFit/>
          </a:bodyPr>
          <a:lstStyle/>
          <a:p>
            <a:pPr marL="285750" indent="-285750">
              <a:buFont typeface="Arial"/>
              <a:buChar char="•"/>
            </a:pPr>
            <a:r>
              <a:rPr lang="en-US" sz="2000" dirty="0" smtClean="0"/>
              <a:t>If MISR (or ISCCP) observed same clouds as </a:t>
            </a:r>
            <a:r>
              <a:rPr lang="en-US" sz="2000" dirty="0" err="1" smtClean="0"/>
              <a:t>CloudSat</a:t>
            </a:r>
            <a:r>
              <a:rPr lang="en-US" sz="2000" dirty="0" smtClean="0"/>
              <a:t>/CALIPSO, then MISR (ISCCP) simulator should correct actual cloud top height to match what MISR would retrieve</a:t>
            </a:r>
          </a:p>
          <a:p>
            <a:pPr marL="285750" indent="-285750">
              <a:buFont typeface="Arial"/>
              <a:buChar char="•"/>
            </a:pPr>
            <a:r>
              <a:rPr lang="en-US" sz="2000" dirty="0" smtClean="0"/>
              <a:t>Input profiles from </a:t>
            </a:r>
            <a:r>
              <a:rPr lang="en-US" sz="2000" dirty="0" err="1" smtClean="0"/>
              <a:t>CloudSat</a:t>
            </a:r>
            <a:r>
              <a:rPr lang="en-US" sz="2000" dirty="0" smtClean="0"/>
              <a:t>/CALIPSO into MISR simulator</a:t>
            </a:r>
          </a:p>
          <a:p>
            <a:pPr marL="285750" indent="-285750">
              <a:buFont typeface="Arial"/>
              <a:buChar char="•"/>
            </a:pPr>
            <a:r>
              <a:rPr lang="en-US" sz="2000" dirty="0" smtClean="0"/>
              <a:t>Does the MISR simulator adjust cloud top heights to match what MISR retrieves?</a:t>
            </a:r>
          </a:p>
          <a:p>
            <a:pPr marL="285750" indent="-285750">
              <a:buFont typeface="Arial"/>
              <a:buChar char="•"/>
            </a:pPr>
            <a:r>
              <a:rPr lang="en-US" sz="2000" dirty="0" smtClean="0"/>
              <a:t>Do this on aggregated statistics (MISR doesn’t see the same clouds as </a:t>
            </a:r>
            <a:r>
              <a:rPr lang="en-US" sz="2000" dirty="0" err="1" smtClean="0"/>
              <a:t>CloudSat</a:t>
            </a:r>
            <a:r>
              <a:rPr lang="en-US" sz="2000" dirty="0" smtClean="0"/>
              <a:t>/CALIPSO)</a:t>
            </a:r>
            <a:endParaRPr lang="en-US" sz="2000" dirty="0"/>
          </a:p>
        </p:txBody>
      </p:sp>
    </p:spTree>
    <p:extLst>
      <p:ext uri="{BB962C8B-B14F-4D97-AF65-F5344CB8AC3E}">
        <p14:creationId xmlns:p14="http://schemas.microsoft.com/office/powerpoint/2010/main" val="3592926147"/>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Mace et al. 2010</a:t>
            </a:r>
            <a:endParaRPr lang="en-US" dirty="0"/>
          </a:p>
        </p:txBody>
      </p:sp>
      <p:pic>
        <p:nvPicPr>
          <p:cNvPr id="4" name="Content Placeholder 3"/>
          <p:cNvPicPr>
            <a:picLocks noGrp="1" noChangeAspect="1"/>
          </p:cNvPicPr>
          <p:nvPr>
            <p:ph idx="1"/>
          </p:nvPr>
        </p:nvPicPr>
        <p:blipFill rotWithShape="1">
          <a:blip r:embed="rId3"/>
          <a:srcRect l="-214" r="-627"/>
          <a:stretch/>
        </p:blipFill>
        <p:spPr>
          <a:xfrm>
            <a:off x="1349339" y="1115161"/>
            <a:ext cx="5952963" cy="5389325"/>
          </a:xfrm>
        </p:spPr>
      </p:pic>
      <p:sp>
        <p:nvSpPr>
          <p:cNvPr id="5" name="TextBox 4"/>
          <p:cNvSpPr txBox="1"/>
          <p:nvPr/>
        </p:nvSpPr>
        <p:spPr>
          <a:xfrm>
            <a:off x="0" y="3638405"/>
            <a:ext cx="2506741" cy="369332"/>
          </a:xfrm>
          <a:prstGeom prst="rect">
            <a:avLst/>
          </a:prstGeom>
          <a:noFill/>
          <a:scene3d>
            <a:camera prst="orthographicFront">
              <a:rot lat="0" lon="0" rev="5400000"/>
            </a:camera>
            <a:lightRig rig="threePt" dir="t"/>
          </a:scene3d>
        </p:spPr>
        <p:txBody>
          <a:bodyPr wrap="none" rtlCol="0">
            <a:spAutoFit/>
          </a:bodyPr>
          <a:lstStyle/>
          <a:p>
            <a:r>
              <a:rPr lang="en-US" dirty="0" smtClean="0"/>
              <a:t>Cloud top pressure (</a:t>
            </a:r>
            <a:r>
              <a:rPr lang="en-US" dirty="0" err="1" smtClean="0"/>
              <a:t>hPa</a:t>
            </a:r>
            <a:r>
              <a:rPr lang="en-US" dirty="0" smtClean="0"/>
              <a:t>)</a:t>
            </a:r>
            <a:endParaRPr lang="en-US" dirty="0"/>
          </a:p>
        </p:txBody>
      </p:sp>
      <p:sp>
        <p:nvSpPr>
          <p:cNvPr id="6" name="TextBox 5"/>
          <p:cNvSpPr txBox="1"/>
          <p:nvPr/>
        </p:nvSpPr>
        <p:spPr>
          <a:xfrm>
            <a:off x="3247300" y="6488668"/>
            <a:ext cx="2018138" cy="369332"/>
          </a:xfrm>
          <a:prstGeom prst="rect">
            <a:avLst/>
          </a:prstGeom>
          <a:noFill/>
        </p:spPr>
        <p:txBody>
          <a:bodyPr wrap="none" rtlCol="0">
            <a:spAutoFit/>
          </a:bodyPr>
          <a:lstStyle/>
          <a:p>
            <a:r>
              <a:rPr lang="en-US" dirty="0" smtClean="0"/>
              <a:t>Cloud optical depth</a:t>
            </a:r>
            <a:endParaRPr lang="en-US" dirty="0"/>
          </a:p>
        </p:txBody>
      </p:sp>
    </p:spTree>
    <p:extLst>
      <p:ext uri="{BB962C8B-B14F-4D97-AF65-F5344CB8AC3E}">
        <p14:creationId xmlns:p14="http://schemas.microsoft.com/office/powerpoint/2010/main" val="4190253730"/>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Mace et al. 2010</a:t>
            </a:r>
            <a:endParaRPr lang="en-US" dirty="0"/>
          </a:p>
        </p:txBody>
      </p:sp>
      <p:pic>
        <p:nvPicPr>
          <p:cNvPr id="4" name="Content Placeholder 3"/>
          <p:cNvPicPr>
            <a:picLocks noGrp="1" noChangeAspect="1"/>
          </p:cNvPicPr>
          <p:nvPr>
            <p:ph idx="1"/>
          </p:nvPr>
        </p:nvPicPr>
        <p:blipFill rotWithShape="1">
          <a:blip r:embed="rId3"/>
          <a:srcRect l="-214" r="-627"/>
          <a:stretch/>
        </p:blipFill>
        <p:spPr>
          <a:xfrm>
            <a:off x="1349339" y="1115161"/>
            <a:ext cx="5952963" cy="5389325"/>
          </a:xfrm>
        </p:spPr>
      </p:pic>
      <p:sp>
        <p:nvSpPr>
          <p:cNvPr id="5" name="TextBox 4"/>
          <p:cNvSpPr txBox="1"/>
          <p:nvPr/>
        </p:nvSpPr>
        <p:spPr>
          <a:xfrm>
            <a:off x="0" y="3638405"/>
            <a:ext cx="2506741" cy="369332"/>
          </a:xfrm>
          <a:prstGeom prst="rect">
            <a:avLst/>
          </a:prstGeom>
          <a:noFill/>
          <a:scene3d>
            <a:camera prst="orthographicFront">
              <a:rot lat="0" lon="0" rev="5400000"/>
            </a:camera>
            <a:lightRig rig="threePt" dir="t"/>
          </a:scene3d>
        </p:spPr>
        <p:txBody>
          <a:bodyPr wrap="none" rtlCol="0">
            <a:spAutoFit/>
          </a:bodyPr>
          <a:lstStyle/>
          <a:p>
            <a:r>
              <a:rPr lang="en-US" dirty="0" smtClean="0"/>
              <a:t>Cloud top pressure (</a:t>
            </a:r>
            <a:r>
              <a:rPr lang="en-US" dirty="0" err="1" smtClean="0"/>
              <a:t>hPa</a:t>
            </a:r>
            <a:r>
              <a:rPr lang="en-US" dirty="0" smtClean="0"/>
              <a:t>)</a:t>
            </a:r>
            <a:endParaRPr lang="en-US" dirty="0"/>
          </a:p>
        </p:txBody>
      </p:sp>
      <p:sp>
        <p:nvSpPr>
          <p:cNvPr id="6" name="TextBox 5"/>
          <p:cNvSpPr txBox="1"/>
          <p:nvPr/>
        </p:nvSpPr>
        <p:spPr>
          <a:xfrm>
            <a:off x="3247300" y="6488668"/>
            <a:ext cx="2018138" cy="369332"/>
          </a:xfrm>
          <a:prstGeom prst="rect">
            <a:avLst/>
          </a:prstGeom>
          <a:noFill/>
        </p:spPr>
        <p:txBody>
          <a:bodyPr wrap="none" rtlCol="0">
            <a:spAutoFit/>
          </a:bodyPr>
          <a:lstStyle/>
          <a:p>
            <a:r>
              <a:rPr lang="en-US" dirty="0" smtClean="0"/>
              <a:t>Cloud optical depth</a:t>
            </a:r>
            <a:endParaRPr lang="en-US" dirty="0"/>
          </a:p>
        </p:txBody>
      </p:sp>
      <p:sp>
        <p:nvSpPr>
          <p:cNvPr id="3" name="Rectangle 2"/>
          <p:cNvSpPr/>
          <p:nvPr/>
        </p:nvSpPr>
        <p:spPr>
          <a:xfrm>
            <a:off x="3315397" y="1890525"/>
            <a:ext cx="445930" cy="1599675"/>
          </a:xfrm>
          <a:prstGeom prst="rect">
            <a:avLst/>
          </a:prstGeom>
          <a:noFill/>
          <a:ln w="5080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315397" y="4612099"/>
            <a:ext cx="445930" cy="1599675"/>
          </a:xfrm>
          <a:prstGeom prst="rect">
            <a:avLst/>
          </a:prstGeom>
          <a:noFill/>
          <a:ln w="5080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257002" y="4612099"/>
            <a:ext cx="445930" cy="1599675"/>
          </a:xfrm>
          <a:prstGeom prst="rect">
            <a:avLst/>
          </a:prstGeom>
          <a:noFill/>
          <a:ln w="5080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7791889"/>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Expected outcomes</a:t>
            </a:r>
            <a:endParaRPr lang="en-US" dirty="0"/>
          </a:p>
        </p:txBody>
      </p:sp>
      <p:sp>
        <p:nvSpPr>
          <p:cNvPr id="3" name="Content Placeholder 2"/>
          <p:cNvSpPr>
            <a:spLocks noGrp="1"/>
          </p:cNvSpPr>
          <p:nvPr>
            <p:ph idx="1"/>
          </p:nvPr>
        </p:nvSpPr>
        <p:spPr/>
        <p:txBody>
          <a:bodyPr/>
          <a:lstStyle/>
          <a:p>
            <a:r>
              <a:rPr lang="en-US" dirty="0"/>
              <a:t>Q</a:t>
            </a:r>
            <a:r>
              <a:rPr lang="en-US" dirty="0" smtClean="0"/>
              <a:t>uantitative analysis of MISR-retrieved cloud top heights compared with active sensors</a:t>
            </a:r>
          </a:p>
          <a:p>
            <a:r>
              <a:rPr lang="en-US" dirty="0" smtClean="0"/>
              <a:t>Evaluation of whether MISR simulator reproduces MISR-retrieved cloud top heights from active sensor profiles</a:t>
            </a:r>
          </a:p>
        </p:txBody>
      </p:sp>
    </p:spTree>
    <p:extLst>
      <p:ext uri="{BB962C8B-B14F-4D97-AF65-F5344CB8AC3E}">
        <p14:creationId xmlns:p14="http://schemas.microsoft.com/office/powerpoint/2010/main" val="3471758203"/>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07473"/>
            <a:ext cx="8229600" cy="1143000"/>
          </a:xfrm>
        </p:spPr>
        <p:txBody>
          <a:bodyPr>
            <a:normAutofit fontScale="90000"/>
          </a:bodyPr>
          <a:lstStyle/>
          <a:p>
            <a:r>
              <a:rPr lang="en-US" dirty="0" smtClean="0"/>
              <a:t>Part 3: Can </a:t>
            </a:r>
            <a:r>
              <a:rPr lang="en-US" dirty="0"/>
              <a:t>we reduce ambiguities in model evaluation by better accounting for the </a:t>
            </a:r>
            <a:r>
              <a:rPr lang="en-US" dirty="0" err="1"/>
              <a:t>subgrid</a:t>
            </a:r>
            <a:r>
              <a:rPr lang="en-US" dirty="0"/>
              <a:t>-scale effects</a:t>
            </a:r>
            <a:r>
              <a:rPr lang="en-US" dirty="0" smtClean="0"/>
              <a:t>?</a:t>
            </a:r>
            <a:endParaRPr lang="en-US" dirty="0"/>
          </a:p>
        </p:txBody>
      </p:sp>
    </p:spTree>
    <p:extLst>
      <p:ext uri="{BB962C8B-B14F-4D97-AF65-F5344CB8AC3E}">
        <p14:creationId xmlns:p14="http://schemas.microsoft.com/office/powerpoint/2010/main" val="2763145080"/>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we need</a:t>
            </a:r>
            <a:endParaRPr lang="en-US" dirty="0"/>
          </a:p>
        </p:txBody>
      </p:sp>
      <p:sp>
        <p:nvSpPr>
          <p:cNvPr id="3" name="Content Placeholder 2"/>
          <p:cNvSpPr>
            <a:spLocks noGrp="1"/>
          </p:cNvSpPr>
          <p:nvPr>
            <p:ph idx="1"/>
          </p:nvPr>
        </p:nvSpPr>
        <p:spPr/>
        <p:txBody>
          <a:bodyPr/>
          <a:lstStyle/>
          <a:p>
            <a:r>
              <a:rPr lang="en-US" dirty="0" err="1" smtClean="0"/>
              <a:t>Subcolumn</a:t>
            </a:r>
            <a:r>
              <a:rPr lang="en-US" dirty="0" smtClean="0"/>
              <a:t> generator with more realistic overlap</a:t>
            </a:r>
          </a:p>
          <a:p>
            <a:r>
              <a:rPr lang="en-US" dirty="0" smtClean="0"/>
              <a:t>Horizontally variable condensate</a:t>
            </a:r>
          </a:p>
          <a:p>
            <a:r>
              <a:rPr lang="en-US" dirty="0" smtClean="0"/>
              <a:t>Treat both clouds AND precipitation (needed for radar simulator)</a:t>
            </a:r>
            <a:endParaRPr lang="en-US" dirty="0"/>
          </a:p>
        </p:txBody>
      </p:sp>
    </p:spTree>
    <p:extLst>
      <p:ext uri="{BB962C8B-B14F-4D97-AF65-F5344CB8AC3E}">
        <p14:creationId xmlns:p14="http://schemas.microsoft.com/office/powerpoint/2010/main" val="1734247440"/>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Räisänen</a:t>
            </a:r>
            <a:r>
              <a:rPr lang="en-US" dirty="0"/>
              <a:t> et al. 2004 </a:t>
            </a:r>
            <a:endParaRPr lang="en-US" dirty="0"/>
          </a:p>
        </p:txBody>
      </p:sp>
      <p:sp>
        <p:nvSpPr>
          <p:cNvPr id="3" name="Content Placeholder 2"/>
          <p:cNvSpPr>
            <a:spLocks noGrp="1"/>
          </p:cNvSpPr>
          <p:nvPr>
            <p:ph idx="1"/>
          </p:nvPr>
        </p:nvSpPr>
        <p:spPr/>
        <p:txBody>
          <a:bodyPr/>
          <a:lstStyle/>
          <a:p>
            <a:r>
              <a:rPr lang="en-US" dirty="0"/>
              <a:t>I</a:t>
            </a:r>
            <a:r>
              <a:rPr lang="en-US" dirty="0" smtClean="0"/>
              <a:t>ntroduce </a:t>
            </a:r>
            <a:r>
              <a:rPr lang="en-US" dirty="0" smtClean="0"/>
              <a:t>simple </a:t>
            </a:r>
            <a:r>
              <a:rPr lang="en-US" dirty="0" err="1" smtClean="0"/>
              <a:t>subcolumn</a:t>
            </a:r>
            <a:r>
              <a:rPr lang="en-US" dirty="0" smtClean="0"/>
              <a:t> generator with generalized overlap and variable condensate</a:t>
            </a:r>
          </a:p>
          <a:p>
            <a:r>
              <a:rPr lang="en-US" dirty="0" smtClean="0"/>
              <a:t>“Generalized” occurrence overlap </a:t>
            </a:r>
            <a:r>
              <a:rPr lang="en-US" dirty="0" smtClean="0"/>
              <a:t>(Hogan and Illingworth 2000)</a:t>
            </a:r>
          </a:p>
          <a:p>
            <a:r>
              <a:rPr lang="en-US" dirty="0" smtClean="0"/>
              <a:t>Samples condensate amount from assumed PDF, organized by rank correlations between </a:t>
            </a:r>
            <a:r>
              <a:rPr lang="en-US" dirty="0" smtClean="0"/>
              <a:t>layers</a:t>
            </a:r>
          </a:p>
          <a:p>
            <a:r>
              <a:rPr lang="en-US" dirty="0" smtClean="0"/>
              <a:t>Just cloud (need to include precipitation)</a:t>
            </a:r>
            <a:endParaRPr lang="en-US" dirty="0"/>
          </a:p>
        </p:txBody>
      </p:sp>
    </p:spTree>
    <p:extLst>
      <p:ext uri="{BB962C8B-B14F-4D97-AF65-F5344CB8AC3E}">
        <p14:creationId xmlns:p14="http://schemas.microsoft.com/office/powerpoint/2010/main" val="3393145207"/>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Generalized overlap</a:t>
            </a:r>
            <a:endParaRPr lang="en-US" dirty="0"/>
          </a:p>
        </p:txBody>
      </p:sp>
      <p:sp>
        <p:nvSpPr>
          <p:cNvPr id="3" name="Content Placeholder 2"/>
          <p:cNvSpPr>
            <a:spLocks noGrp="1"/>
          </p:cNvSpPr>
          <p:nvPr>
            <p:ph sz="half" idx="1"/>
          </p:nvPr>
        </p:nvSpPr>
        <p:spPr/>
        <p:txBody>
          <a:bodyPr>
            <a:normAutofit/>
          </a:bodyPr>
          <a:lstStyle/>
          <a:p>
            <a:r>
              <a:rPr lang="en-US" dirty="0" smtClean="0"/>
              <a:t>Weighted combination of maximum and random overlap</a:t>
            </a:r>
          </a:p>
          <a:p>
            <a:endParaRPr lang="en-US" dirty="0" smtClean="0"/>
          </a:p>
          <a:p>
            <a:r>
              <a:rPr lang="en-US" dirty="0" smtClean="0"/>
              <a:t>Exponential </a:t>
            </a:r>
            <a:r>
              <a:rPr lang="en-US" dirty="0" smtClean="0"/>
              <a:t>decay from maximum to random with separation between </a:t>
            </a:r>
            <a:r>
              <a:rPr lang="en-US" dirty="0" smtClean="0"/>
              <a:t>layers</a:t>
            </a:r>
            <a:endParaRPr lang="en-US" dirty="0" smtClean="0"/>
          </a:p>
        </p:txBody>
      </p:sp>
      <p:pic>
        <p:nvPicPr>
          <p:cNvPr id="6" name="Content Placeholder 5"/>
          <p:cNvPicPr>
            <a:picLocks noGrp="1" noChangeAspect="1"/>
          </p:cNvPicPr>
          <p:nvPr>
            <p:ph sz="half" idx="2"/>
          </p:nvPr>
        </p:nvPicPr>
        <p:blipFill>
          <a:blip r:embed="rId3"/>
          <a:srcRect t="-16254" b="-16254"/>
          <a:stretch>
            <a:fillRect/>
          </a:stretch>
        </p:blipFill>
        <p:spPr/>
      </p:pic>
      <p:sp>
        <p:nvSpPr>
          <p:cNvPr id="7" name="TextBox 6"/>
          <p:cNvSpPr txBox="1"/>
          <p:nvPr/>
        </p:nvSpPr>
        <p:spPr>
          <a:xfrm>
            <a:off x="5477396" y="1788594"/>
            <a:ext cx="2781193" cy="369332"/>
          </a:xfrm>
          <a:prstGeom prst="rect">
            <a:avLst/>
          </a:prstGeom>
          <a:noFill/>
        </p:spPr>
        <p:txBody>
          <a:bodyPr wrap="none" rtlCol="0">
            <a:spAutoFit/>
          </a:bodyPr>
          <a:lstStyle/>
          <a:p>
            <a:r>
              <a:rPr lang="en-US" dirty="0" smtClean="0"/>
              <a:t>Hogan and Illingworth 2000</a:t>
            </a:r>
            <a:endParaRPr lang="en-US" dirty="0"/>
          </a:p>
        </p:txBody>
      </p:sp>
      <p:pic>
        <p:nvPicPr>
          <p:cNvPr id="8" name="Picture 7"/>
          <p:cNvPicPr>
            <a:picLocks noChangeAspect="1"/>
          </p:cNvPicPr>
          <p:nvPr/>
        </p:nvPicPr>
        <p:blipFill>
          <a:blip r:embed="rId4"/>
          <a:stretch>
            <a:fillRect/>
          </a:stretch>
        </p:blipFill>
        <p:spPr>
          <a:xfrm>
            <a:off x="820963" y="2976897"/>
            <a:ext cx="3555547" cy="484847"/>
          </a:xfrm>
          <a:prstGeom prst="rect">
            <a:avLst/>
          </a:prstGeom>
        </p:spPr>
      </p:pic>
      <p:pic>
        <p:nvPicPr>
          <p:cNvPr id="9" name="Picture 8"/>
          <p:cNvPicPr>
            <a:picLocks noChangeAspect="1"/>
          </p:cNvPicPr>
          <p:nvPr/>
        </p:nvPicPr>
        <p:blipFill>
          <a:blip r:embed="rId5"/>
          <a:stretch>
            <a:fillRect/>
          </a:stretch>
        </p:blipFill>
        <p:spPr>
          <a:xfrm>
            <a:off x="938237" y="5484379"/>
            <a:ext cx="2594548" cy="812434"/>
          </a:xfrm>
          <a:prstGeom prst="rect">
            <a:avLst/>
          </a:prstGeom>
        </p:spPr>
      </p:pic>
    </p:spTree>
    <p:extLst>
      <p:ext uri="{BB962C8B-B14F-4D97-AF65-F5344CB8AC3E}">
        <p14:creationId xmlns:p14="http://schemas.microsoft.com/office/powerpoint/2010/main" val="1255229937"/>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Rank correlation</a:t>
            </a:r>
            <a:endParaRPr lang="en-US" dirty="0"/>
          </a:p>
        </p:txBody>
      </p:sp>
      <p:sp>
        <p:nvSpPr>
          <p:cNvPr id="16" name="Rectangle 15"/>
          <p:cNvSpPr/>
          <p:nvPr/>
        </p:nvSpPr>
        <p:spPr>
          <a:xfrm>
            <a:off x="3094838"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2598496" y="4124325"/>
            <a:ext cx="496342" cy="604093"/>
          </a:xfrm>
          <a:prstGeom prst="rect">
            <a:avLst/>
          </a:prstGeom>
          <a:solidFill>
            <a:schemeClr val="accent1">
              <a:lumMod val="50000"/>
              <a:alpha val="8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4457131"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4457131"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3960789" y="2896547"/>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2598496"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2598496"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a:off x="4457131"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2102154" y="1688361"/>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3960789" y="1688361"/>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2598496" y="4728418"/>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457131" y="4728418"/>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3094838"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1605812" y="4104733"/>
            <a:ext cx="496342" cy="604093"/>
          </a:xfrm>
          <a:prstGeom prst="rect">
            <a:avLst/>
          </a:prstGeom>
          <a:solidFill>
            <a:schemeClr val="accent1">
              <a:lumMod val="50000"/>
              <a:alpha val="4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6442499" y="4104733"/>
            <a:ext cx="496342" cy="604093"/>
          </a:xfrm>
          <a:prstGeom prst="rect">
            <a:avLst/>
          </a:prstGeom>
          <a:solidFill>
            <a:schemeClr val="accent1">
              <a:lumMod val="50000"/>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4953473" y="4124325"/>
            <a:ext cx="496342" cy="604093"/>
          </a:xfrm>
          <a:prstGeom prst="rect">
            <a:avLst/>
          </a:prstGeom>
          <a:solidFill>
            <a:schemeClr val="accent1">
              <a:lumMod val="50000"/>
              <a:alpha val="7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4953473" y="1688361"/>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p:cNvSpPr/>
          <p:nvPr/>
        </p:nvSpPr>
        <p:spPr>
          <a:xfrm>
            <a:off x="5449815" y="1688361"/>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5946157" y="1688361"/>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34"/>
          <p:cNvSpPr/>
          <p:nvPr/>
        </p:nvSpPr>
        <p:spPr>
          <a:xfrm>
            <a:off x="6442499" y="1688361"/>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p:cNvSpPr/>
          <p:nvPr/>
        </p:nvSpPr>
        <p:spPr>
          <a:xfrm>
            <a:off x="1605812" y="1688361"/>
            <a:ext cx="496342" cy="604093"/>
          </a:xfrm>
          <a:prstGeom prst="rect">
            <a:avLst/>
          </a:prstGeom>
          <a:solidFill>
            <a:schemeClr val="accent1">
              <a:lumMod val="50000"/>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1605812" y="1688361"/>
            <a:ext cx="6325714" cy="364415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p:cNvSpPr/>
          <p:nvPr/>
        </p:nvSpPr>
        <p:spPr>
          <a:xfrm>
            <a:off x="2598496"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3094838" y="2292454"/>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5449815" y="2292454"/>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5946157" y="2292454"/>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p:cNvSpPr/>
          <p:nvPr/>
        </p:nvSpPr>
        <p:spPr>
          <a:xfrm>
            <a:off x="6442499" y="2292454"/>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6938841" y="2292454"/>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9538636"/>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Rank correlation</a:t>
            </a:r>
            <a:endParaRPr lang="en-US" dirty="0"/>
          </a:p>
        </p:txBody>
      </p:sp>
      <p:sp>
        <p:nvSpPr>
          <p:cNvPr id="16" name="Rectangle 15"/>
          <p:cNvSpPr/>
          <p:nvPr/>
        </p:nvSpPr>
        <p:spPr>
          <a:xfrm>
            <a:off x="3094838"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2598496" y="4124325"/>
            <a:ext cx="496342" cy="604093"/>
          </a:xfrm>
          <a:prstGeom prst="rect">
            <a:avLst/>
          </a:prstGeom>
          <a:solidFill>
            <a:schemeClr val="accent1">
              <a:lumMod val="50000"/>
              <a:alpha val="8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4457131"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4457131"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3960789" y="2896547"/>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2598496"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2598496"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4</a:t>
            </a:r>
            <a:endParaRPr lang="en-US" dirty="0"/>
          </a:p>
        </p:txBody>
      </p:sp>
      <p:sp>
        <p:nvSpPr>
          <p:cNvPr id="23" name="Rectangle 22"/>
          <p:cNvSpPr/>
          <p:nvPr/>
        </p:nvSpPr>
        <p:spPr>
          <a:xfrm>
            <a:off x="4457131"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Rectangle 23"/>
          <p:cNvSpPr/>
          <p:nvPr/>
        </p:nvSpPr>
        <p:spPr>
          <a:xfrm>
            <a:off x="2102154" y="1688361"/>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ectangle 24"/>
          <p:cNvSpPr/>
          <p:nvPr/>
        </p:nvSpPr>
        <p:spPr>
          <a:xfrm>
            <a:off x="3960789" y="1688361"/>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Rectangle 25"/>
          <p:cNvSpPr/>
          <p:nvPr/>
        </p:nvSpPr>
        <p:spPr>
          <a:xfrm>
            <a:off x="2598496" y="4728418"/>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457131" y="4728418"/>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3094838"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1605812" y="4104733"/>
            <a:ext cx="496342" cy="604093"/>
          </a:xfrm>
          <a:prstGeom prst="rect">
            <a:avLst/>
          </a:prstGeom>
          <a:solidFill>
            <a:schemeClr val="accent1">
              <a:lumMod val="50000"/>
              <a:alpha val="4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6442499" y="4104733"/>
            <a:ext cx="496342" cy="604093"/>
          </a:xfrm>
          <a:prstGeom prst="rect">
            <a:avLst/>
          </a:prstGeom>
          <a:solidFill>
            <a:schemeClr val="accent1">
              <a:lumMod val="50000"/>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4953473" y="4124325"/>
            <a:ext cx="496342" cy="604093"/>
          </a:xfrm>
          <a:prstGeom prst="rect">
            <a:avLst/>
          </a:prstGeom>
          <a:solidFill>
            <a:schemeClr val="accent1">
              <a:lumMod val="50000"/>
              <a:alpha val="7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4953473" y="1688361"/>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Rectangle 32"/>
          <p:cNvSpPr/>
          <p:nvPr/>
        </p:nvSpPr>
        <p:spPr>
          <a:xfrm>
            <a:off x="5449815" y="1688361"/>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3</a:t>
            </a:r>
            <a:endParaRPr lang="en-US" dirty="0"/>
          </a:p>
        </p:txBody>
      </p:sp>
      <p:sp>
        <p:nvSpPr>
          <p:cNvPr id="34" name="Rectangle 33"/>
          <p:cNvSpPr/>
          <p:nvPr/>
        </p:nvSpPr>
        <p:spPr>
          <a:xfrm>
            <a:off x="5946157" y="1688361"/>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2</a:t>
            </a:r>
            <a:endParaRPr lang="en-US" dirty="0"/>
          </a:p>
        </p:txBody>
      </p:sp>
      <p:sp>
        <p:nvSpPr>
          <p:cNvPr id="35" name="Rectangle 34"/>
          <p:cNvSpPr/>
          <p:nvPr/>
        </p:nvSpPr>
        <p:spPr>
          <a:xfrm>
            <a:off x="6442499" y="1688361"/>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1</a:t>
            </a:r>
            <a:endParaRPr lang="en-US" dirty="0"/>
          </a:p>
        </p:txBody>
      </p:sp>
      <p:sp>
        <p:nvSpPr>
          <p:cNvPr id="36" name="Rectangle 35"/>
          <p:cNvSpPr/>
          <p:nvPr/>
        </p:nvSpPr>
        <p:spPr>
          <a:xfrm>
            <a:off x="1605812" y="1688361"/>
            <a:ext cx="496342" cy="604093"/>
          </a:xfrm>
          <a:prstGeom prst="rect">
            <a:avLst/>
          </a:prstGeom>
          <a:solidFill>
            <a:schemeClr val="accent1">
              <a:lumMod val="50000"/>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Rectangle 2"/>
          <p:cNvSpPr/>
          <p:nvPr/>
        </p:nvSpPr>
        <p:spPr>
          <a:xfrm>
            <a:off x="1605812" y="1688361"/>
            <a:ext cx="6325714" cy="364415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p:cNvSpPr/>
          <p:nvPr/>
        </p:nvSpPr>
        <p:spPr>
          <a:xfrm>
            <a:off x="2598496"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4</a:t>
            </a:r>
            <a:endParaRPr lang="en-US" dirty="0"/>
          </a:p>
        </p:txBody>
      </p:sp>
      <p:sp>
        <p:nvSpPr>
          <p:cNvPr id="38" name="Rectangle 37"/>
          <p:cNvSpPr/>
          <p:nvPr/>
        </p:nvSpPr>
        <p:spPr>
          <a:xfrm>
            <a:off x="3094838" y="2292454"/>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Rectangle 38"/>
          <p:cNvSpPr/>
          <p:nvPr/>
        </p:nvSpPr>
        <p:spPr>
          <a:xfrm>
            <a:off x="5449815" y="2292454"/>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endParaRPr lang="en-US" dirty="0"/>
          </a:p>
        </p:txBody>
      </p:sp>
      <p:sp>
        <p:nvSpPr>
          <p:cNvPr id="40" name="Rectangle 39"/>
          <p:cNvSpPr/>
          <p:nvPr/>
        </p:nvSpPr>
        <p:spPr>
          <a:xfrm>
            <a:off x="5946157" y="2292454"/>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2</a:t>
            </a:r>
            <a:endParaRPr lang="en-US" dirty="0"/>
          </a:p>
        </p:txBody>
      </p:sp>
      <p:sp>
        <p:nvSpPr>
          <p:cNvPr id="41" name="Rectangle 40"/>
          <p:cNvSpPr/>
          <p:nvPr/>
        </p:nvSpPr>
        <p:spPr>
          <a:xfrm>
            <a:off x="6442499" y="2292454"/>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1</a:t>
            </a:r>
            <a:endParaRPr lang="en-US" dirty="0"/>
          </a:p>
        </p:txBody>
      </p:sp>
      <p:sp>
        <p:nvSpPr>
          <p:cNvPr id="42" name="Rectangle 41"/>
          <p:cNvSpPr/>
          <p:nvPr/>
        </p:nvSpPr>
        <p:spPr>
          <a:xfrm>
            <a:off x="6938841" y="2292454"/>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43" name="Picture 42"/>
          <p:cNvPicPr>
            <a:picLocks noChangeAspect="1"/>
          </p:cNvPicPr>
          <p:nvPr/>
        </p:nvPicPr>
        <p:blipFill>
          <a:blip r:embed="rId2"/>
          <a:stretch>
            <a:fillRect/>
          </a:stretch>
        </p:blipFill>
        <p:spPr>
          <a:xfrm>
            <a:off x="3245496" y="5657660"/>
            <a:ext cx="2920322" cy="878932"/>
          </a:xfrm>
          <a:prstGeom prst="rect">
            <a:avLst/>
          </a:prstGeom>
        </p:spPr>
      </p:pic>
      <p:pic>
        <p:nvPicPr>
          <p:cNvPr id="44" name="Picture 43"/>
          <p:cNvPicPr>
            <a:picLocks noChangeAspect="1"/>
          </p:cNvPicPr>
          <p:nvPr/>
        </p:nvPicPr>
        <p:blipFill>
          <a:blip r:embed="rId3"/>
          <a:stretch>
            <a:fillRect/>
          </a:stretch>
        </p:blipFill>
        <p:spPr>
          <a:xfrm>
            <a:off x="740469" y="1672871"/>
            <a:ext cx="670318" cy="591457"/>
          </a:xfrm>
          <a:prstGeom prst="rect">
            <a:avLst/>
          </a:prstGeom>
        </p:spPr>
      </p:pic>
      <p:pic>
        <p:nvPicPr>
          <p:cNvPr id="45" name="Picture 44"/>
          <p:cNvPicPr>
            <a:picLocks noChangeAspect="1"/>
          </p:cNvPicPr>
          <p:nvPr/>
        </p:nvPicPr>
        <p:blipFill>
          <a:blip r:embed="rId4"/>
          <a:stretch>
            <a:fillRect/>
          </a:stretch>
        </p:blipFill>
        <p:spPr>
          <a:xfrm>
            <a:off x="740469" y="2192395"/>
            <a:ext cx="670318" cy="737350"/>
          </a:xfrm>
          <a:prstGeom prst="rect">
            <a:avLst/>
          </a:prstGeom>
        </p:spPr>
      </p:pic>
    </p:spTree>
    <p:extLst>
      <p:ext uri="{BB962C8B-B14F-4D97-AF65-F5344CB8AC3E}">
        <p14:creationId xmlns:p14="http://schemas.microsoft.com/office/powerpoint/2010/main" val="398825042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GCM grid-scale cloud description</a:t>
            </a:r>
            <a:endParaRPr lang="en-US" dirty="0"/>
          </a:p>
        </p:txBody>
      </p:sp>
      <p:sp>
        <p:nvSpPr>
          <p:cNvPr id="16" name="Rectangle 15"/>
          <p:cNvSpPr/>
          <p:nvPr/>
        </p:nvSpPr>
        <p:spPr>
          <a:xfrm>
            <a:off x="2598496"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2102154"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3094838"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2598496"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2102154"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1605812"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2598496"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a:off x="3591180"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2102154"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3094838"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1605812"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2598496"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2102154"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1605812"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4087522"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3591180"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4087522"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p:cNvSpPr/>
          <p:nvPr/>
        </p:nvSpPr>
        <p:spPr>
          <a:xfrm>
            <a:off x="4583864"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5080206"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34"/>
          <p:cNvSpPr/>
          <p:nvPr/>
        </p:nvSpPr>
        <p:spPr>
          <a:xfrm>
            <a:off x="5576548"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p:cNvSpPr/>
          <p:nvPr/>
        </p:nvSpPr>
        <p:spPr>
          <a:xfrm>
            <a:off x="1605812"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1605812" y="1688361"/>
            <a:ext cx="6325714" cy="364415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p:cNvSpPr/>
          <p:nvPr/>
        </p:nvSpPr>
        <p:spPr>
          <a:xfrm>
            <a:off x="1605812"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2102154"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2598496"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3094838"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p:cNvSpPr/>
          <p:nvPr/>
        </p:nvSpPr>
        <p:spPr>
          <a:xfrm>
            <a:off x="3591180"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4087522"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4927670"/>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Rank correlation</a:t>
            </a:r>
            <a:endParaRPr lang="en-US" dirty="0"/>
          </a:p>
        </p:txBody>
      </p:sp>
      <p:sp>
        <p:nvSpPr>
          <p:cNvPr id="16" name="Rectangle 15"/>
          <p:cNvSpPr/>
          <p:nvPr/>
        </p:nvSpPr>
        <p:spPr>
          <a:xfrm>
            <a:off x="3094838"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Rectangle 16"/>
          <p:cNvSpPr/>
          <p:nvPr/>
        </p:nvSpPr>
        <p:spPr>
          <a:xfrm>
            <a:off x="2598496" y="4124325"/>
            <a:ext cx="496342" cy="604093"/>
          </a:xfrm>
          <a:prstGeom prst="rect">
            <a:avLst/>
          </a:prstGeom>
          <a:solidFill>
            <a:schemeClr val="accent1">
              <a:lumMod val="50000"/>
              <a:alpha val="8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Rectangle 17"/>
          <p:cNvSpPr/>
          <p:nvPr/>
        </p:nvSpPr>
        <p:spPr>
          <a:xfrm>
            <a:off x="4457131"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Rectangle 18"/>
          <p:cNvSpPr/>
          <p:nvPr/>
        </p:nvSpPr>
        <p:spPr>
          <a:xfrm>
            <a:off x="4457131"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3960789" y="2896547"/>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2598496"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2598496"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4</a:t>
            </a:r>
            <a:endParaRPr lang="en-US" dirty="0"/>
          </a:p>
        </p:txBody>
      </p:sp>
      <p:sp>
        <p:nvSpPr>
          <p:cNvPr id="23" name="Rectangle 22"/>
          <p:cNvSpPr/>
          <p:nvPr/>
        </p:nvSpPr>
        <p:spPr>
          <a:xfrm>
            <a:off x="4457131"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Rectangle 23"/>
          <p:cNvSpPr/>
          <p:nvPr/>
        </p:nvSpPr>
        <p:spPr>
          <a:xfrm>
            <a:off x="2102154" y="1688361"/>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 name="Rectangle 24"/>
          <p:cNvSpPr/>
          <p:nvPr/>
        </p:nvSpPr>
        <p:spPr>
          <a:xfrm>
            <a:off x="3960789" y="1688361"/>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6" name="Rectangle 25"/>
          <p:cNvSpPr/>
          <p:nvPr/>
        </p:nvSpPr>
        <p:spPr>
          <a:xfrm>
            <a:off x="2598496" y="4728418"/>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457131" y="4728418"/>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3094838"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1605812" y="4104733"/>
            <a:ext cx="496342" cy="604093"/>
          </a:xfrm>
          <a:prstGeom prst="rect">
            <a:avLst/>
          </a:prstGeom>
          <a:solidFill>
            <a:schemeClr val="accent1">
              <a:lumMod val="50000"/>
              <a:alpha val="4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Rectangle 29"/>
          <p:cNvSpPr/>
          <p:nvPr/>
        </p:nvSpPr>
        <p:spPr>
          <a:xfrm>
            <a:off x="6442499" y="4104733"/>
            <a:ext cx="496342" cy="604093"/>
          </a:xfrm>
          <a:prstGeom prst="rect">
            <a:avLst/>
          </a:prstGeom>
          <a:solidFill>
            <a:schemeClr val="accent1">
              <a:lumMod val="50000"/>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 name="Rectangle 30"/>
          <p:cNvSpPr/>
          <p:nvPr/>
        </p:nvSpPr>
        <p:spPr>
          <a:xfrm>
            <a:off x="4953473" y="4124325"/>
            <a:ext cx="496342" cy="604093"/>
          </a:xfrm>
          <a:prstGeom prst="rect">
            <a:avLst/>
          </a:prstGeom>
          <a:solidFill>
            <a:schemeClr val="accent1">
              <a:lumMod val="50000"/>
              <a:alpha val="7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Rectangle 31"/>
          <p:cNvSpPr/>
          <p:nvPr/>
        </p:nvSpPr>
        <p:spPr>
          <a:xfrm>
            <a:off x="4953473" y="1688361"/>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3" name="Rectangle 32"/>
          <p:cNvSpPr/>
          <p:nvPr/>
        </p:nvSpPr>
        <p:spPr>
          <a:xfrm>
            <a:off x="5449815" y="1688361"/>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3</a:t>
            </a:r>
            <a:endParaRPr lang="en-US" dirty="0"/>
          </a:p>
        </p:txBody>
      </p:sp>
      <p:sp>
        <p:nvSpPr>
          <p:cNvPr id="34" name="Rectangle 33"/>
          <p:cNvSpPr/>
          <p:nvPr/>
        </p:nvSpPr>
        <p:spPr>
          <a:xfrm>
            <a:off x="5946157" y="1688361"/>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2</a:t>
            </a:r>
            <a:endParaRPr lang="en-US" dirty="0"/>
          </a:p>
        </p:txBody>
      </p:sp>
      <p:sp>
        <p:nvSpPr>
          <p:cNvPr id="35" name="Rectangle 34"/>
          <p:cNvSpPr/>
          <p:nvPr/>
        </p:nvSpPr>
        <p:spPr>
          <a:xfrm>
            <a:off x="6442499" y="1688361"/>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1</a:t>
            </a:r>
            <a:endParaRPr lang="en-US" dirty="0"/>
          </a:p>
        </p:txBody>
      </p:sp>
      <p:sp>
        <p:nvSpPr>
          <p:cNvPr id="36" name="Rectangle 35"/>
          <p:cNvSpPr/>
          <p:nvPr/>
        </p:nvSpPr>
        <p:spPr>
          <a:xfrm>
            <a:off x="1605812" y="1688361"/>
            <a:ext cx="496342" cy="604093"/>
          </a:xfrm>
          <a:prstGeom prst="rect">
            <a:avLst/>
          </a:prstGeom>
          <a:solidFill>
            <a:schemeClr val="accent1">
              <a:lumMod val="50000"/>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Rectangle 2"/>
          <p:cNvSpPr/>
          <p:nvPr/>
        </p:nvSpPr>
        <p:spPr>
          <a:xfrm>
            <a:off x="1605812" y="1688361"/>
            <a:ext cx="6325714" cy="364415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p:cNvSpPr/>
          <p:nvPr/>
        </p:nvSpPr>
        <p:spPr>
          <a:xfrm>
            <a:off x="6938841" y="2292453"/>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Rectangle 37"/>
          <p:cNvSpPr/>
          <p:nvPr/>
        </p:nvSpPr>
        <p:spPr>
          <a:xfrm>
            <a:off x="6442499" y="2292453"/>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4</a:t>
            </a:r>
            <a:endParaRPr lang="en-US" dirty="0"/>
          </a:p>
        </p:txBody>
      </p:sp>
      <p:sp>
        <p:nvSpPr>
          <p:cNvPr id="39" name="Rectangle 38"/>
          <p:cNvSpPr/>
          <p:nvPr/>
        </p:nvSpPr>
        <p:spPr>
          <a:xfrm>
            <a:off x="5946157" y="2292453"/>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endParaRPr lang="en-US" dirty="0"/>
          </a:p>
        </p:txBody>
      </p:sp>
      <p:sp>
        <p:nvSpPr>
          <p:cNvPr id="40" name="Rectangle 39"/>
          <p:cNvSpPr/>
          <p:nvPr/>
        </p:nvSpPr>
        <p:spPr>
          <a:xfrm>
            <a:off x="2598496" y="2292453"/>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2</a:t>
            </a:r>
            <a:endParaRPr lang="en-US" dirty="0"/>
          </a:p>
        </p:txBody>
      </p:sp>
      <p:sp>
        <p:nvSpPr>
          <p:cNvPr id="41" name="Rectangle 40"/>
          <p:cNvSpPr/>
          <p:nvPr/>
        </p:nvSpPr>
        <p:spPr>
          <a:xfrm>
            <a:off x="3094838" y="2292454"/>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Rectangle 41"/>
          <p:cNvSpPr/>
          <p:nvPr/>
        </p:nvSpPr>
        <p:spPr>
          <a:xfrm>
            <a:off x="5449815" y="2292454"/>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1</a:t>
            </a:r>
            <a:endParaRPr lang="en-US" dirty="0"/>
          </a:p>
        </p:txBody>
      </p:sp>
      <p:pic>
        <p:nvPicPr>
          <p:cNvPr id="5" name="Picture 4"/>
          <p:cNvPicPr>
            <a:picLocks noChangeAspect="1"/>
          </p:cNvPicPr>
          <p:nvPr/>
        </p:nvPicPr>
        <p:blipFill>
          <a:blip r:embed="rId2"/>
          <a:stretch>
            <a:fillRect/>
          </a:stretch>
        </p:blipFill>
        <p:spPr>
          <a:xfrm>
            <a:off x="740469" y="1672871"/>
            <a:ext cx="670318" cy="591457"/>
          </a:xfrm>
          <a:prstGeom prst="rect">
            <a:avLst/>
          </a:prstGeom>
        </p:spPr>
      </p:pic>
      <p:pic>
        <p:nvPicPr>
          <p:cNvPr id="7" name="Picture 6"/>
          <p:cNvPicPr>
            <a:picLocks noChangeAspect="1"/>
          </p:cNvPicPr>
          <p:nvPr/>
        </p:nvPicPr>
        <p:blipFill>
          <a:blip r:embed="rId3"/>
          <a:stretch>
            <a:fillRect/>
          </a:stretch>
        </p:blipFill>
        <p:spPr>
          <a:xfrm>
            <a:off x="740469" y="2192395"/>
            <a:ext cx="670318" cy="737350"/>
          </a:xfrm>
          <a:prstGeom prst="rect">
            <a:avLst/>
          </a:prstGeom>
        </p:spPr>
      </p:pic>
      <p:pic>
        <p:nvPicPr>
          <p:cNvPr id="8" name="Picture 7"/>
          <p:cNvPicPr>
            <a:picLocks noChangeAspect="1"/>
          </p:cNvPicPr>
          <p:nvPr/>
        </p:nvPicPr>
        <p:blipFill>
          <a:blip r:embed="rId4"/>
          <a:stretch>
            <a:fillRect/>
          </a:stretch>
        </p:blipFill>
        <p:spPr>
          <a:xfrm>
            <a:off x="3245496" y="5657660"/>
            <a:ext cx="2920322" cy="878932"/>
          </a:xfrm>
          <a:prstGeom prst="rect">
            <a:avLst/>
          </a:prstGeom>
        </p:spPr>
      </p:pic>
    </p:spTree>
    <p:extLst>
      <p:ext uri="{BB962C8B-B14F-4D97-AF65-F5344CB8AC3E}">
        <p14:creationId xmlns:p14="http://schemas.microsoft.com/office/powerpoint/2010/main" val="3172247099"/>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Rank correlation</a:t>
            </a:r>
            <a:endParaRPr lang="en-US" dirty="0"/>
          </a:p>
        </p:txBody>
      </p:sp>
      <p:sp>
        <p:nvSpPr>
          <p:cNvPr id="16" name="Rectangle 15"/>
          <p:cNvSpPr/>
          <p:nvPr/>
        </p:nvSpPr>
        <p:spPr>
          <a:xfrm>
            <a:off x="3094838"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Rectangle 16"/>
          <p:cNvSpPr/>
          <p:nvPr/>
        </p:nvSpPr>
        <p:spPr>
          <a:xfrm>
            <a:off x="2598496" y="4124325"/>
            <a:ext cx="496342" cy="604093"/>
          </a:xfrm>
          <a:prstGeom prst="rect">
            <a:avLst/>
          </a:prstGeom>
          <a:solidFill>
            <a:schemeClr val="accent1">
              <a:lumMod val="50000"/>
              <a:alpha val="8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4</a:t>
            </a:r>
            <a:endParaRPr lang="en-US" dirty="0"/>
          </a:p>
        </p:txBody>
      </p:sp>
      <p:sp>
        <p:nvSpPr>
          <p:cNvPr id="18" name="Rectangle 17"/>
          <p:cNvSpPr/>
          <p:nvPr/>
        </p:nvSpPr>
        <p:spPr>
          <a:xfrm>
            <a:off x="4457131"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5</a:t>
            </a:r>
            <a:endParaRPr lang="en-US" dirty="0"/>
          </a:p>
        </p:txBody>
      </p:sp>
      <p:sp>
        <p:nvSpPr>
          <p:cNvPr id="19" name="Rectangle 18"/>
          <p:cNvSpPr/>
          <p:nvPr/>
        </p:nvSpPr>
        <p:spPr>
          <a:xfrm>
            <a:off x="4457131"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3960789" y="2896547"/>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2598496"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2598496"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9</a:t>
            </a:r>
            <a:endParaRPr lang="en-US" dirty="0"/>
          </a:p>
        </p:txBody>
      </p:sp>
      <p:sp>
        <p:nvSpPr>
          <p:cNvPr id="23" name="Rectangle 22"/>
          <p:cNvSpPr/>
          <p:nvPr/>
        </p:nvSpPr>
        <p:spPr>
          <a:xfrm>
            <a:off x="4457131"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8</a:t>
            </a:r>
            <a:endParaRPr lang="en-US" dirty="0"/>
          </a:p>
        </p:txBody>
      </p:sp>
      <p:sp>
        <p:nvSpPr>
          <p:cNvPr id="24" name="Rectangle 23"/>
          <p:cNvSpPr/>
          <p:nvPr/>
        </p:nvSpPr>
        <p:spPr>
          <a:xfrm>
            <a:off x="2102154" y="1688361"/>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6</a:t>
            </a:r>
            <a:endParaRPr lang="en-US" dirty="0"/>
          </a:p>
        </p:txBody>
      </p:sp>
      <p:sp>
        <p:nvSpPr>
          <p:cNvPr id="25" name="Rectangle 24"/>
          <p:cNvSpPr/>
          <p:nvPr/>
        </p:nvSpPr>
        <p:spPr>
          <a:xfrm>
            <a:off x="3960789" y="1688361"/>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7</a:t>
            </a:r>
            <a:endParaRPr lang="en-US" dirty="0"/>
          </a:p>
        </p:txBody>
      </p:sp>
      <p:sp>
        <p:nvSpPr>
          <p:cNvPr id="26" name="Rectangle 25"/>
          <p:cNvSpPr/>
          <p:nvPr/>
        </p:nvSpPr>
        <p:spPr>
          <a:xfrm>
            <a:off x="2598496" y="4728418"/>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457131" y="4728418"/>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3094838"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1605812" y="4104733"/>
            <a:ext cx="496342" cy="604093"/>
          </a:xfrm>
          <a:prstGeom prst="rect">
            <a:avLst/>
          </a:prstGeom>
          <a:solidFill>
            <a:schemeClr val="accent1">
              <a:lumMod val="50000"/>
              <a:alpha val="4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1</a:t>
            </a:r>
            <a:endParaRPr lang="en-US" dirty="0"/>
          </a:p>
        </p:txBody>
      </p:sp>
      <p:sp>
        <p:nvSpPr>
          <p:cNvPr id="30" name="Rectangle 29"/>
          <p:cNvSpPr/>
          <p:nvPr/>
        </p:nvSpPr>
        <p:spPr>
          <a:xfrm>
            <a:off x="6442499" y="4104733"/>
            <a:ext cx="496342" cy="604093"/>
          </a:xfrm>
          <a:prstGeom prst="rect">
            <a:avLst/>
          </a:prstGeom>
          <a:solidFill>
            <a:schemeClr val="accent1">
              <a:lumMod val="50000"/>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3</a:t>
            </a:r>
            <a:endParaRPr lang="en-US" dirty="0"/>
          </a:p>
        </p:txBody>
      </p:sp>
      <p:sp>
        <p:nvSpPr>
          <p:cNvPr id="31" name="Rectangle 30"/>
          <p:cNvSpPr/>
          <p:nvPr/>
        </p:nvSpPr>
        <p:spPr>
          <a:xfrm>
            <a:off x="4953473" y="4124325"/>
            <a:ext cx="496342" cy="604093"/>
          </a:xfrm>
          <a:prstGeom prst="rect">
            <a:avLst/>
          </a:prstGeom>
          <a:solidFill>
            <a:schemeClr val="accent1">
              <a:lumMod val="50000"/>
              <a:alpha val="7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2</a:t>
            </a:r>
            <a:endParaRPr lang="en-US" dirty="0"/>
          </a:p>
        </p:txBody>
      </p:sp>
      <p:sp>
        <p:nvSpPr>
          <p:cNvPr id="32" name="Rectangle 31"/>
          <p:cNvSpPr/>
          <p:nvPr/>
        </p:nvSpPr>
        <p:spPr>
          <a:xfrm>
            <a:off x="4953473" y="1688361"/>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5</a:t>
            </a:r>
            <a:endParaRPr lang="en-US" dirty="0"/>
          </a:p>
        </p:txBody>
      </p:sp>
      <p:sp>
        <p:nvSpPr>
          <p:cNvPr id="33" name="Rectangle 32"/>
          <p:cNvSpPr/>
          <p:nvPr/>
        </p:nvSpPr>
        <p:spPr>
          <a:xfrm>
            <a:off x="5449815" y="1688361"/>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3</a:t>
            </a:r>
            <a:endParaRPr lang="en-US" dirty="0"/>
          </a:p>
        </p:txBody>
      </p:sp>
      <p:sp>
        <p:nvSpPr>
          <p:cNvPr id="34" name="Rectangle 33"/>
          <p:cNvSpPr/>
          <p:nvPr/>
        </p:nvSpPr>
        <p:spPr>
          <a:xfrm>
            <a:off x="5946157" y="1688361"/>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2</a:t>
            </a:r>
            <a:endParaRPr lang="en-US" dirty="0"/>
          </a:p>
        </p:txBody>
      </p:sp>
      <p:sp>
        <p:nvSpPr>
          <p:cNvPr id="35" name="Rectangle 34"/>
          <p:cNvSpPr/>
          <p:nvPr/>
        </p:nvSpPr>
        <p:spPr>
          <a:xfrm>
            <a:off x="6442499" y="1688361"/>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1</a:t>
            </a:r>
            <a:endParaRPr lang="en-US" dirty="0"/>
          </a:p>
        </p:txBody>
      </p:sp>
      <p:sp>
        <p:nvSpPr>
          <p:cNvPr id="36" name="Rectangle 35"/>
          <p:cNvSpPr/>
          <p:nvPr/>
        </p:nvSpPr>
        <p:spPr>
          <a:xfrm>
            <a:off x="1605812" y="1688361"/>
            <a:ext cx="496342" cy="604093"/>
          </a:xfrm>
          <a:prstGeom prst="rect">
            <a:avLst/>
          </a:prstGeom>
          <a:solidFill>
            <a:schemeClr val="accent1">
              <a:lumMod val="50000"/>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4</a:t>
            </a:r>
            <a:endParaRPr lang="en-US" dirty="0"/>
          </a:p>
        </p:txBody>
      </p:sp>
      <p:sp>
        <p:nvSpPr>
          <p:cNvPr id="3" name="Rectangle 2"/>
          <p:cNvSpPr/>
          <p:nvPr/>
        </p:nvSpPr>
        <p:spPr>
          <a:xfrm>
            <a:off x="1605812" y="1688361"/>
            <a:ext cx="6325714" cy="364415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p:cNvSpPr/>
          <p:nvPr/>
        </p:nvSpPr>
        <p:spPr>
          <a:xfrm>
            <a:off x="6938841" y="2292453"/>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8" name="Rectangle 37"/>
          <p:cNvSpPr/>
          <p:nvPr/>
        </p:nvSpPr>
        <p:spPr>
          <a:xfrm>
            <a:off x="6442499" y="2292453"/>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Rectangle 38"/>
          <p:cNvSpPr/>
          <p:nvPr/>
        </p:nvSpPr>
        <p:spPr>
          <a:xfrm>
            <a:off x="5946157" y="2292453"/>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Rectangle 39"/>
          <p:cNvSpPr/>
          <p:nvPr/>
        </p:nvSpPr>
        <p:spPr>
          <a:xfrm>
            <a:off x="2598496" y="2292453"/>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Rectangle 40"/>
          <p:cNvSpPr/>
          <p:nvPr/>
        </p:nvSpPr>
        <p:spPr>
          <a:xfrm>
            <a:off x="3094838" y="2292454"/>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Rectangle 41"/>
          <p:cNvSpPr/>
          <p:nvPr/>
        </p:nvSpPr>
        <p:spPr>
          <a:xfrm>
            <a:off x="5449815" y="2292454"/>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43" name="Picture 42"/>
          <p:cNvPicPr>
            <a:picLocks noChangeAspect="1"/>
          </p:cNvPicPr>
          <p:nvPr/>
        </p:nvPicPr>
        <p:blipFill>
          <a:blip r:embed="rId2"/>
          <a:stretch>
            <a:fillRect/>
          </a:stretch>
        </p:blipFill>
        <p:spPr>
          <a:xfrm>
            <a:off x="3494197" y="5499571"/>
            <a:ext cx="2918552" cy="1042340"/>
          </a:xfrm>
          <a:prstGeom prst="rect">
            <a:avLst/>
          </a:prstGeom>
        </p:spPr>
      </p:pic>
      <p:pic>
        <p:nvPicPr>
          <p:cNvPr id="44" name="Picture 43"/>
          <p:cNvPicPr>
            <a:picLocks noChangeAspect="1"/>
          </p:cNvPicPr>
          <p:nvPr/>
        </p:nvPicPr>
        <p:blipFill>
          <a:blip r:embed="rId3"/>
          <a:stretch>
            <a:fillRect/>
          </a:stretch>
        </p:blipFill>
        <p:spPr>
          <a:xfrm>
            <a:off x="740469" y="1672871"/>
            <a:ext cx="670318" cy="591457"/>
          </a:xfrm>
          <a:prstGeom prst="rect">
            <a:avLst/>
          </a:prstGeom>
        </p:spPr>
      </p:pic>
      <p:pic>
        <p:nvPicPr>
          <p:cNvPr id="45" name="Picture 44"/>
          <p:cNvPicPr>
            <a:picLocks noChangeAspect="1"/>
          </p:cNvPicPr>
          <p:nvPr/>
        </p:nvPicPr>
        <p:blipFill>
          <a:blip r:embed="rId4"/>
          <a:stretch>
            <a:fillRect/>
          </a:stretch>
        </p:blipFill>
        <p:spPr>
          <a:xfrm>
            <a:off x="740469" y="3971476"/>
            <a:ext cx="670318" cy="737350"/>
          </a:xfrm>
          <a:prstGeom prst="rect">
            <a:avLst/>
          </a:prstGeom>
        </p:spPr>
      </p:pic>
    </p:spTree>
    <p:extLst>
      <p:ext uri="{BB962C8B-B14F-4D97-AF65-F5344CB8AC3E}">
        <p14:creationId xmlns:p14="http://schemas.microsoft.com/office/powerpoint/2010/main" val="3628566282"/>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Selecting </a:t>
            </a:r>
            <a:r>
              <a:rPr lang="en-US" dirty="0" err="1" smtClean="0"/>
              <a:t>decorrelation</a:t>
            </a:r>
            <a:r>
              <a:rPr lang="en-US" dirty="0" smtClean="0"/>
              <a:t> lengths</a:t>
            </a:r>
            <a:endParaRPr lang="en-US" dirty="0"/>
          </a:p>
        </p:txBody>
      </p:sp>
      <p:sp>
        <p:nvSpPr>
          <p:cNvPr id="3" name="Content Placeholder 2"/>
          <p:cNvSpPr>
            <a:spLocks noGrp="1"/>
          </p:cNvSpPr>
          <p:nvPr>
            <p:ph idx="1"/>
          </p:nvPr>
        </p:nvSpPr>
        <p:spPr/>
        <p:txBody>
          <a:bodyPr>
            <a:normAutofit lnSpcReduction="10000"/>
          </a:bodyPr>
          <a:lstStyle/>
          <a:p>
            <a:r>
              <a:rPr lang="en-US" dirty="0" smtClean="0"/>
              <a:t>Need to include </a:t>
            </a:r>
            <a:r>
              <a:rPr lang="en-US" dirty="0" err="1" smtClean="0"/>
              <a:t>decorrelation</a:t>
            </a:r>
            <a:r>
              <a:rPr lang="en-US" dirty="0" smtClean="0"/>
              <a:t> lengths for both clouds and precipitation, and consider overlap between clouds and </a:t>
            </a:r>
            <a:r>
              <a:rPr lang="en-US" dirty="0" err="1" smtClean="0"/>
              <a:t>precip</a:t>
            </a:r>
            <a:endParaRPr lang="en-US" dirty="0" smtClean="0"/>
          </a:p>
          <a:p>
            <a:r>
              <a:rPr lang="en-US" dirty="0" smtClean="0"/>
              <a:t>Satellite (radar) observations problematic</a:t>
            </a:r>
          </a:p>
          <a:p>
            <a:r>
              <a:rPr lang="en-US" dirty="0" smtClean="0"/>
              <a:t>Use MMF to derive (approximate) </a:t>
            </a:r>
            <a:r>
              <a:rPr lang="en-US" dirty="0" err="1" smtClean="0"/>
              <a:t>decorrelation</a:t>
            </a:r>
            <a:r>
              <a:rPr lang="en-US" dirty="0" smtClean="0"/>
              <a:t> lengths for both occurrence overlap and rank correlation of condensate</a:t>
            </a:r>
          </a:p>
          <a:p>
            <a:r>
              <a:rPr lang="en-US" dirty="0" smtClean="0"/>
              <a:t>Simple </a:t>
            </a:r>
            <a:r>
              <a:rPr lang="en-US" dirty="0" err="1"/>
              <a:t>l</a:t>
            </a:r>
            <a:r>
              <a:rPr lang="en-US" dirty="0" err="1" smtClean="0"/>
              <a:t>at</a:t>
            </a:r>
            <a:r>
              <a:rPr lang="en-US" dirty="0" smtClean="0"/>
              <a:t>/</a:t>
            </a:r>
            <a:r>
              <a:rPr lang="en-US" dirty="0" err="1" smtClean="0"/>
              <a:t>lon</a:t>
            </a:r>
            <a:r>
              <a:rPr lang="en-US" dirty="0" smtClean="0"/>
              <a:t> and seasonal dependence (e.g., </a:t>
            </a:r>
            <a:r>
              <a:rPr lang="en-US" dirty="0" err="1" smtClean="0"/>
              <a:t>Oreopoulos</a:t>
            </a:r>
            <a:r>
              <a:rPr lang="en-US" dirty="0" smtClean="0"/>
              <a:t> et al. 2012)</a:t>
            </a:r>
            <a:endParaRPr lang="en-US" dirty="0"/>
          </a:p>
        </p:txBody>
      </p:sp>
    </p:spTree>
    <p:extLst>
      <p:ext uri="{BB962C8B-B14F-4D97-AF65-F5344CB8AC3E}">
        <p14:creationId xmlns:p14="http://schemas.microsoft.com/office/powerpoint/2010/main" val="702732928"/>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Determining PDF of condensate</a:t>
            </a:r>
            <a:endParaRPr lang="en-US" dirty="0"/>
          </a:p>
        </p:txBody>
      </p:sp>
      <p:sp>
        <p:nvSpPr>
          <p:cNvPr id="3" name="Content Placeholder 2"/>
          <p:cNvSpPr>
            <a:spLocks noGrp="1"/>
          </p:cNvSpPr>
          <p:nvPr>
            <p:ph idx="1"/>
          </p:nvPr>
        </p:nvSpPr>
        <p:spPr/>
        <p:txBody>
          <a:bodyPr/>
          <a:lstStyle/>
          <a:p>
            <a:r>
              <a:rPr lang="en-US" dirty="0" smtClean="0"/>
              <a:t>Again use MMF to determine both cloud and precipitation</a:t>
            </a:r>
          </a:p>
          <a:p>
            <a:r>
              <a:rPr lang="en-US" dirty="0" err="1" smtClean="0"/>
              <a:t>Oreopoulos</a:t>
            </a:r>
            <a:r>
              <a:rPr lang="en-US" dirty="0" smtClean="0"/>
              <a:t> et al. 2012 use beta distributions or suggest other skewed distribution</a:t>
            </a:r>
          </a:p>
          <a:p>
            <a:r>
              <a:rPr lang="en-US" dirty="0" smtClean="0"/>
              <a:t>CLUBB being implemented into CAM5; possible to prescribe variability to </a:t>
            </a:r>
            <a:r>
              <a:rPr lang="en-US" dirty="0" err="1" smtClean="0"/>
              <a:t>subcolumns</a:t>
            </a:r>
            <a:r>
              <a:rPr lang="en-US" dirty="0" smtClean="0"/>
              <a:t> using this, but this is left for </a:t>
            </a:r>
            <a:r>
              <a:rPr lang="en-US" dirty="0" smtClean="0"/>
              <a:t>CAM5 developers</a:t>
            </a:r>
            <a:endParaRPr lang="en-US" dirty="0"/>
          </a:p>
        </p:txBody>
      </p:sp>
    </p:spTree>
    <p:extLst>
      <p:ext uri="{BB962C8B-B14F-4D97-AF65-F5344CB8AC3E}">
        <p14:creationId xmlns:p14="http://schemas.microsoft.com/office/powerpoint/2010/main" val="3987483596"/>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and testing</a:t>
            </a:r>
            <a:endParaRPr lang="en-US" dirty="0"/>
          </a:p>
        </p:txBody>
      </p:sp>
      <p:sp>
        <p:nvSpPr>
          <p:cNvPr id="4" name="Data 3"/>
          <p:cNvSpPr/>
          <p:nvPr/>
        </p:nvSpPr>
        <p:spPr>
          <a:xfrm>
            <a:off x="380070" y="1808830"/>
            <a:ext cx="1319060" cy="907665"/>
          </a:xfrm>
          <a:prstGeom prst="flowChartInputOutput">
            <a:avLst/>
          </a:prstGeom>
          <a:solidFill>
            <a:srgbClr val="3399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MMF fields</a:t>
            </a:r>
            <a:endParaRPr lang="en-US" sz="1400" dirty="0"/>
          </a:p>
        </p:txBody>
      </p:sp>
      <p:sp>
        <p:nvSpPr>
          <p:cNvPr id="5" name="Data 4"/>
          <p:cNvSpPr/>
          <p:nvPr/>
        </p:nvSpPr>
        <p:spPr>
          <a:xfrm>
            <a:off x="380069" y="3960435"/>
            <a:ext cx="1319061" cy="867245"/>
          </a:xfrm>
          <a:prstGeom prst="flowChartInputOutput">
            <a:avLst/>
          </a:prstGeom>
          <a:solidFill>
            <a:srgbClr val="3399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t>Gridbox</a:t>
            </a:r>
            <a:r>
              <a:rPr lang="en-US" sz="1400" dirty="0" smtClean="0"/>
              <a:t> means</a:t>
            </a:r>
            <a:endParaRPr lang="en-US" sz="1400" dirty="0"/>
          </a:p>
        </p:txBody>
      </p:sp>
      <p:sp>
        <p:nvSpPr>
          <p:cNvPr id="9" name="Process 8"/>
          <p:cNvSpPr/>
          <p:nvPr/>
        </p:nvSpPr>
        <p:spPr>
          <a:xfrm>
            <a:off x="2391078" y="3227008"/>
            <a:ext cx="899867" cy="867245"/>
          </a:xfrm>
          <a:prstGeom prst="flowChartProcess">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SCOPS</a:t>
            </a:r>
          </a:p>
          <a:p>
            <a:pPr algn="ctr"/>
            <a:r>
              <a:rPr lang="en-US" sz="1400" dirty="0" smtClean="0"/>
              <a:t>(old scheme)</a:t>
            </a:r>
            <a:endParaRPr lang="en-US" sz="1400" dirty="0"/>
          </a:p>
        </p:txBody>
      </p:sp>
      <p:sp>
        <p:nvSpPr>
          <p:cNvPr id="10" name="Process 9"/>
          <p:cNvSpPr/>
          <p:nvPr/>
        </p:nvSpPr>
        <p:spPr>
          <a:xfrm>
            <a:off x="2391078" y="4546458"/>
            <a:ext cx="899867" cy="867245"/>
          </a:xfrm>
          <a:prstGeom prst="flowChartProcess">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New scheme</a:t>
            </a:r>
            <a:endParaRPr lang="en-US" sz="1400" dirty="0"/>
          </a:p>
        </p:txBody>
      </p:sp>
      <p:sp>
        <p:nvSpPr>
          <p:cNvPr id="11" name="Process 10"/>
          <p:cNvSpPr/>
          <p:nvPr/>
        </p:nvSpPr>
        <p:spPr>
          <a:xfrm>
            <a:off x="3719157" y="3227008"/>
            <a:ext cx="948978" cy="867245"/>
          </a:xfrm>
          <a:prstGeom prst="flowChartProcess">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simulators</a:t>
            </a:r>
            <a:endParaRPr lang="en-US" sz="1400" dirty="0"/>
          </a:p>
        </p:txBody>
      </p:sp>
      <p:sp>
        <p:nvSpPr>
          <p:cNvPr id="12" name="Process 11"/>
          <p:cNvSpPr/>
          <p:nvPr/>
        </p:nvSpPr>
        <p:spPr>
          <a:xfrm>
            <a:off x="3719157" y="1808830"/>
            <a:ext cx="948978" cy="907665"/>
          </a:xfrm>
          <a:prstGeom prst="flowChartProcess">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simulators</a:t>
            </a:r>
            <a:endParaRPr lang="en-US" sz="1400" dirty="0"/>
          </a:p>
        </p:txBody>
      </p:sp>
      <p:sp>
        <p:nvSpPr>
          <p:cNvPr id="13" name="Process 12"/>
          <p:cNvSpPr/>
          <p:nvPr/>
        </p:nvSpPr>
        <p:spPr>
          <a:xfrm>
            <a:off x="3719157" y="4493489"/>
            <a:ext cx="948978" cy="983172"/>
          </a:xfrm>
          <a:prstGeom prst="flowChartProcess">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simulators</a:t>
            </a:r>
            <a:endParaRPr lang="en-US" sz="1400" dirty="0"/>
          </a:p>
        </p:txBody>
      </p:sp>
      <p:sp>
        <p:nvSpPr>
          <p:cNvPr id="14" name="Data 13"/>
          <p:cNvSpPr/>
          <p:nvPr/>
        </p:nvSpPr>
        <p:spPr>
          <a:xfrm>
            <a:off x="5203661" y="1808830"/>
            <a:ext cx="1239468" cy="907665"/>
          </a:xfrm>
          <a:prstGeom prst="flowChartInputOutput">
            <a:avLst/>
          </a:prstGeom>
          <a:solidFill>
            <a:srgbClr val="FF66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outputs</a:t>
            </a:r>
            <a:endParaRPr lang="en-US" sz="1400" dirty="0"/>
          </a:p>
        </p:txBody>
      </p:sp>
      <p:sp>
        <p:nvSpPr>
          <p:cNvPr id="15" name="Data 14"/>
          <p:cNvSpPr/>
          <p:nvPr/>
        </p:nvSpPr>
        <p:spPr>
          <a:xfrm>
            <a:off x="5203661" y="3174040"/>
            <a:ext cx="1239470" cy="983172"/>
          </a:xfrm>
          <a:prstGeom prst="flowChartInputOutput">
            <a:avLst/>
          </a:prstGeom>
          <a:solidFill>
            <a:srgbClr val="FF66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outputs</a:t>
            </a:r>
            <a:endParaRPr lang="en-US" sz="1400" dirty="0"/>
          </a:p>
        </p:txBody>
      </p:sp>
      <p:sp>
        <p:nvSpPr>
          <p:cNvPr id="16" name="Data 15"/>
          <p:cNvSpPr/>
          <p:nvPr/>
        </p:nvSpPr>
        <p:spPr>
          <a:xfrm>
            <a:off x="5203660" y="4493489"/>
            <a:ext cx="1239469" cy="983172"/>
          </a:xfrm>
          <a:prstGeom prst="flowChartInputOutput">
            <a:avLst/>
          </a:prstGeom>
          <a:solidFill>
            <a:srgbClr val="FF66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outputs</a:t>
            </a:r>
            <a:endParaRPr lang="en-US" sz="1400" dirty="0"/>
          </a:p>
        </p:txBody>
      </p:sp>
      <p:cxnSp>
        <p:nvCxnSpPr>
          <p:cNvPr id="22" name="Elbow Connector 21"/>
          <p:cNvCxnSpPr>
            <a:stCxn id="5" idx="5"/>
            <a:endCxn id="9" idx="1"/>
          </p:cNvCxnSpPr>
          <p:nvPr/>
        </p:nvCxnSpPr>
        <p:spPr>
          <a:xfrm flipV="1">
            <a:off x="1567224" y="3660631"/>
            <a:ext cx="823854" cy="733427"/>
          </a:xfrm>
          <a:prstGeom prst="bentConnector3">
            <a:avLst>
              <a:gd name="adj1" fmla="val 50000"/>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4" name="Elbow Connector 23"/>
          <p:cNvCxnSpPr>
            <a:stCxn id="5" idx="5"/>
            <a:endCxn id="10" idx="1"/>
          </p:cNvCxnSpPr>
          <p:nvPr/>
        </p:nvCxnSpPr>
        <p:spPr>
          <a:xfrm>
            <a:off x="1567224" y="4394058"/>
            <a:ext cx="823854" cy="586023"/>
          </a:xfrm>
          <a:prstGeom prst="bentConnector3">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9" idx="3"/>
            <a:endCxn id="11" idx="1"/>
          </p:cNvCxnSpPr>
          <p:nvPr/>
        </p:nvCxnSpPr>
        <p:spPr>
          <a:xfrm>
            <a:off x="3290945" y="3660631"/>
            <a:ext cx="42821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a:stCxn id="10" idx="3"/>
            <a:endCxn id="13" idx="1"/>
          </p:cNvCxnSpPr>
          <p:nvPr/>
        </p:nvCxnSpPr>
        <p:spPr>
          <a:xfrm>
            <a:off x="3290945" y="4980081"/>
            <a:ext cx="428212" cy="4994"/>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a:stCxn id="11" idx="3"/>
            <a:endCxn id="15" idx="2"/>
          </p:cNvCxnSpPr>
          <p:nvPr/>
        </p:nvCxnSpPr>
        <p:spPr>
          <a:xfrm>
            <a:off x="4668135" y="3660631"/>
            <a:ext cx="659473" cy="499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a:stCxn id="12" idx="3"/>
            <a:endCxn id="14" idx="2"/>
          </p:cNvCxnSpPr>
          <p:nvPr/>
        </p:nvCxnSpPr>
        <p:spPr>
          <a:xfrm>
            <a:off x="4668135" y="2262663"/>
            <a:ext cx="659473"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a:stCxn id="13" idx="3"/>
            <a:endCxn id="16" idx="2"/>
          </p:cNvCxnSpPr>
          <p:nvPr/>
        </p:nvCxnSpPr>
        <p:spPr>
          <a:xfrm>
            <a:off x="4668135" y="4985075"/>
            <a:ext cx="65947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a:stCxn id="4" idx="5"/>
            <a:endCxn id="12" idx="1"/>
          </p:cNvCxnSpPr>
          <p:nvPr/>
        </p:nvCxnSpPr>
        <p:spPr>
          <a:xfrm>
            <a:off x="1567224" y="2262663"/>
            <a:ext cx="2151933"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36" name="Decision 35"/>
          <p:cNvSpPr/>
          <p:nvPr/>
        </p:nvSpPr>
        <p:spPr>
          <a:xfrm>
            <a:off x="6987672" y="3074261"/>
            <a:ext cx="1699129" cy="1172740"/>
          </a:xfrm>
          <a:prstGeom prst="flowChartDecision">
            <a:avLst/>
          </a:prstGeom>
          <a:solidFill>
            <a:srgbClr val="FF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Compare</a:t>
            </a:r>
          </a:p>
        </p:txBody>
      </p:sp>
      <p:cxnSp>
        <p:nvCxnSpPr>
          <p:cNvPr id="47" name="Elbow Connector 46"/>
          <p:cNvCxnSpPr>
            <a:stCxn id="14" idx="5"/>
            <a:endCxn id="36" idx="1"/>
          </p:cNvCxnSpPr>
          <p:nvPr/>
        </p:nvCxnSpPr>
        <p:spPr>
          <a:xfrm>
            <a:off x="6319182" y="2262663"/>
            <a:ext cx="668490" cy="1397968"/>
          </a:xfrm>
          <a:prstGeom prst="bentConnector3">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9" name="Elbow Connector 48"/>
          <p:cNvCxnSpPr>
            <a:stCxn id="15" idx="5"/>
            <a:endCxn id="36" idx="1"/>
          </p:cNvCxnSpPr>
          <p:nvPr/>
        </p:nvCxnSpPr>
        <p:spPr>
          <a:xfrm flipV="1">
            <a:off x="6319184" y="3660631"/>
            <a:ext cx="668488" cy="4995"/>
          </a:xfrm>
          <a:prstGeom prst="bentConnector3">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1" name="Elbow Connector 50"/>
          <p:cNvCxnSpPr>
            <a:stCxn id="16" idx="5"/>
            <a:endCxn id="36" idx="1"/>
          </p:cNvCxnSpPr>
          <p:nvPr/>
        </p:nvCxnSpPr>
        <p:spPr>
          <a:xfrm flipV="1">
            <a:off x="6319182" y="3660631"/>
            <a:ext cx="668490" cy="1324444"/>
          </a:xfrm>
          <a:prstGeom prst="bentConnector3">
            <a:avLst>
              <a:gd name="adj1" fmla="val 50000"/>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3" name="Elbow Connector 52"/>
          <p:cNvCxnSpPr>
            <a:stCxn id="14" idx="5"/>
            <a:endCxn id="36" idx="1"/>
          </p:cNvCxnSpPr>
          <p:nvPr/>
        </p:nvCxnSpPr>
        <p:spPr>
          <a:xfrm>
            <a:off x="6319182" y="2262663"/>
            <a:ext cx="668490" cy="1397968"/>
          </a:xfrm>
          <a:prstGeom prst="bentConnector3">
            <a:avLst>
              <a:gd name="adj1" fmla="val 50000"/>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a:stCxn id="4" idx="4"/>
            <a:endCxn id="5" idx="1"/>
          </p:cNvCxnSpPr>
          <p:nvPr/>
        </p:nvCxnSpPr>
        <p:spPr>
          <a:xfrm>
            <a:off x="1039600" y="2716495"/>
            <a:ext cx="0" cy="124394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43088514"/>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and testing</a:t>
            </a:r>
            <a:endParaRPr lang="en-US" dirty="0"/>
          </a:p>
        </p:txBody>
      </p:sp>
      <p:sp>
        <p:nvSpPr>
          <p:cNvPr id="4" name="Data 3"/>
          <p:cNvSpPr/>
          <p:nvPr/>
        </p:nvSpPr>
        <p:spPr>
          <a:xfrm>
            <a:off x="380070" y="1808830"/>
            <a:ext cx="1319060" cy="907665"/>
          </a:xfrm>
          <a:prstGeom prst="flowChartInputOutput">
            <a:avLst/>
          </a:prstGeom>
          <a:solidFill>
            <a:srgbClr val="3399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MMF fields</a:t>
            </a:r>
            <a:endParaRPr lang="en-US" sz="1400" dirty="0"/>
          </a:p>
        </p:txBody>
      </p:sp>
      <p:sp>
        <p:nvSpPr>
          <p:cNvPr id="5" name="Data 4"/>
          <p:cNvSpPr/>
          <p:nvPr/>
        </p:nvSpPr>
        <p:spPr>
          <a:xfrm>
            <a:off x="380069" y="3960435"/>
            <a:ext cx="1319061" cy="867245"/>
          </a:xfrm>
          <a:prstGeom prst="flowChartInputOutput">
            <a:avLst/>
          </a:prstGeom>
          <a:solidFill>
            <a:srgbClr val="3399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t>Gridbox</a:t>
            </a:r>
            <a:r>
              <a:rPr lang="en-US" sz="1400" dirty="0" smtClean="0"/>
              <a:t> means</a:t>
            </a:r>
            <a:endParaRPr lang="en-US" sz="1400" dirty="0"/>
          </a:p>
        </p:txBody>
      </p:sp>
      <p:sp>
        <p:nvSpPr>
          <p:cNvPr id="9" name="Process 8"/>
          <p:cNvSpPr/>
          <p:nvPr/>
        </p:nvSpPr>
        <p:spPr>
          <a:xfrm>
            <a:off x="2391078" y="3227008"/>
            <a:ext cx="899867" cy="867245"/>
          </a:xfrm>
          <a:prstGeom prst="flowChartProcess">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SCOPS</a:t>
            </a:r>
          </a:p>
          <a:p>
            <a:pPr algn="ctr"/>
            <a:r>
              <a:rPr lang="en-US" sz="1400" dirty="0" smtClean="0"/>
              <a:t>(old scheme)</a:t>
            </a:r>
            <a:endParaRPr lang="en-US" sz="1400" dirty="0"/>
          </a:p>
        </p:txBody>
      </p:sp>
      <p:sp>
        <p:nvSpPr>
          <p:cNvPr id="10" name="Process 9"/>
          <p:cNvSpPr/>
          <p:nvPr/>
        </p:nvSpPr>
        <p:spPr>
          <a:xfrm>
            <a:off x="2391078" y="4546458"/>
            <a:ext cx="899867" cy="867245"/>
          </a:xfrm>
          <a:prstGeom prst="flowChartProcess">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New scheme</a:t>
            </a:r>
            <a:endParaRPr lang="en-US" sz="1400" dirty="0"/>
          </a:p>
        </p:txBody>
      </p:sp>
      <p:sp>
        <p:nvSpPr>
          <p:cNvPr id="11" name="Process 10"/>
          <p:cNvSpPr/>
          <p:nvPr/>
        </p:nvSpPr>
        <p:spPr>
          <a:xfrm>
            <a:off x="3719157" y="3227008"/>
            <a:ext cx="948978" cy="867245"/>
          </a:xfrm>
          <a:prstGeom prst="flowChartProcess">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simulators</a:t>
            </a:r>
            <a:endParaRPr lang="en-US" sz="1400" dirty="0"/>
          </a:p>
        </p:txBody>
      </p:sp>
      <p:sp>
        <p:nvSpPr>
          <p:cNvPr id="12" name="Process 11"/>
          <p:cNvSpPr/>
          <p:nvPr/>
        </p:nvSpPr>
        <p:spPr>
          <a:xfrm>
            <a:off x="3719157" y="1808830"/>
            <a:ext cx="948978" cy="907665"/>
          </a:xfrm>
          <a:prstGeom prst="flowChartProcess">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simulators</a:t>
            </a:r>
            <a:endParaRPr lang="en-US" sz="1400" dirty="0"/>
          </a:p>
        </p:txBody>
      </p:sp>
      <p:sp>
        <p:nvSpPr>
          <p:cNvPr id="13" name="Process 12"/>
          <p:cNvSpPr/>
          <p:nvPr/>
        </p:nvSpPr>
        <p:spPr>
          <a:xfrm>
            <a:off x="3719157" y="4493489"/>
            <a:ext cx="948978" cy="983172"/>
          </a:xfrm>
          <a:prstGeom prst="flowChartProcess">
            <a:avLst/>
          </a:prstGeom>
          <a:solidFill>
            <a:srgbClr val="0000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simulators</a:t>
            </a:r>
            <a:endParaRPr lang="en-US" sz="1400" dirty="0"/>
          </a:p>
        </p:txBody>
      </p:sp>
      <p:sp>
        <p:nvSpPr>
          <p:cNvPr id="14" name="Data 13"/>
          <p:cNvSpPr/>
          <p:nvPr/>
        </p:nvSpPr>
        <p:spPr>
          <a:xfrm>
            <a:off x="5203661" y="1808830"/>
            <a:ext cx="1239468" cy="907665"/>
          </a:xfrm>
          <a:prstGeom prst="flowChartInputOutput">
            <a:avLst/>
          </a:prstGeom>
          <a:solidFill>
            <a:srgbClr val="FF66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outputs</a:t>
            </a:r>
            <a:endParaRPr lang="en-US" sz="1400" dirty="0"/>
          </a:p>
        </p:txBody>
      </p:sp>
      <p:sp>
        <p:nvSpPr>
          <p:cNvPr id="15" name="Data 14"/>
          <p:cNvSpPr/>
          <p:nvPr/>
        </p:nvSpPr>
        <p:spPr>
          <a:xfrm>
            <a:off x="5203661" y="3174040"/>
            <a:ext cx="1239470" cy="983172"/>
          </a:xfrm>
          <a:prstGeom prst="flowChartInputOutput">
            <a:avLst/>
          </a:prstGeom>
          <a:solidFill>
            <a:srgbClr val="FF66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outputs</a:t>
            </a:r>
            <a:endParaRPr lang="en-US" sz="1400" dirty="0"/>
          </a:p>
        </p:txBody>
      </p:sp>
      <p:sp>
        <p:nvSpPr>
          <p:cNvPr id="16" name="Data 15"/>
          <p:cNvSpPr/>
          <p:nvPr/>
        </p:nvSpPr>
        <p:spPr>
          <a:xfrm>
            <a:off x="5203660" y="4493489"/>
            <a:ext cx="1239469" cy="983172"/>
          </a:xfrm>
          <a:prstGeom prst="flowChartInputOutput">
            <a:avLst/>
          </a:prstGeom>
          <a:solidFill>
            <a:srgbClr val="FF66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COSP outputs</a:t>
            </a:r>
            <a:endParaRPr lang="en-US" sz="1400" dirty="0"/>
          </a:p>
        </p:txBody>
      </p:sp>
      <p:cxnSp>
        <p:nvCxnSpPr>
          <p:cNvPr id="22" name="Elbow Connector 21"/>
          <p:cNvCxnSpPr>
            <a:stCxn id="5" idx="5"/>
            <a:endCxn id="9" idx="1"/>
          </p:cNvCxnSpPr>
          <p:nvPr/>
        </p:nvCxnSpPr>
        <p:spPr>
          <a:xfrm flipV="1">
            <a:off x="1567224" y="3660631"/>
            <a:ext cx="823854" cy="733427"/>
          </a:xfrm>
          <a:prstGeom prst="bentConnector3">
            <a:avLst>
              <a:gd name="adj1" fmla="val 50000"/>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4" name="Elbow Connector 23"/>
          <p:cNvCxnSpPr>
            <a:stCxn id="5" idx="5"/>
            <a:endCxn id="10" idx="1"/>
          </p:cNvCxnSpPr>
          <p:nvPr/>
        </p:nvCxnSpPr>
        <p:spPr>
          <a:xfrm>
            <a:off x="1567224" y="4394058"/>
            <a:ext cx="823854" cy="586023"/>
          </a:xfrm>
          <a:prstGeom prst="bentConnector3">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a:stCxn id="9" idx="3"/>
            <a:endCxn id="11" idx="1"/>
          </p:cNvCxnSpPr>
          <p:nvPr/>
        </p:nvCxnSpPr>
        <p:spPr>
          <a:xfrm>
            <a:off x="3290945" y="3660631"/>
            <a:ext cx="42821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a:stCxn id="10" idx="3"/>
            <a:endCxn id="13" idx="1"/>
          </p:cNvCxnSpPr>
          <p:nvPr/>
        </p:nvCxnSpPr>
        <p:spPr>
          <a:xfrm>
            <a:off x="3290945" y="4980081"/>
            <a:ext cx="428212" cy="4994"/>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a:stCxn id="11" idx="3"/>
            <a:endCxn id="15" idx="2"/>
          </p:cNvCxnSpPr>
          <p:nvPr/>
        </p:nvCxnSpPr>
        <p:spPr>
          <a:xfrm>
            <a:off x="4668135" y="3660631"/>
            <a:ext cx="659473" cy="499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a:stCxn id="12" idx="3"/>
            <a:endCxn id="14" idx="2"/>
          </p:cNvCxnSpPr>
          <p:nvPr/>
        </p:nvCxnSpPr>
        <p:spPr>
          <a:xfrm>
            <a:off x="4668135" y="2262663"/>
            <a:ext cx="659473"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a:stCxn id="13" idx="3"/>
            <a:endCxn id="16" idx="2"/>
          </p:cNvCxnSpPr>
          <p:nvPr/>
        </p:nvCxnSpPr>
        <p:spPr>
          <a:xfrm>
            <a:off x="4668135" y="4985075"/>
            <a:ext cx="65947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3" name="Straight Arrow Connector 42"/>
          <p:cNvCxnSpPr>
            <a:stCxn id="4" idx="5"/>
            <a:endCxn id="12" idx="1"/>
          </p:cNvCxnSpPr>
          <p:nvPr/>
        </p:nvCxnSpPr>
        <p:spPr>
          <a:xfrm>
            <a:off x="1567224" y="2262663"/>
            <a:ext cx="2151933"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36" name="Decision 35"/>
          <p:cNvSpPr/>
          <p:nvPr/>
        </p:nvSpPr>
        <p:spPr>
          <a:xfrm>
            <a:off x="6987672" y="3074261"/>
            <a:ext cx="1699129" cy="1172740"/>
          </a:xfrm>
          <a:prstGeom prst="flowChartDecision">
            <a:avLst/>
          </a:prstGeom>
          <a:solidFill>
            <a:srgbClr val="FF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Compare</a:t>
            </a:r>
          </a:p>
        </p:txBody>
      </p:sp>
      <p:cxnSp>
        <p:nvCxnSpPr>
          <p:cNvPr id="47" name="Elbow Connector 46"/>
          <p:cNvCxnSpPr>
            <a:stCxn id="14" idx="5"/>
            <a:endCxn id="36" idx="1"/>
          </p:cNvCxnSpPr>
          <p:nvPr/>
        </p:nvCxnSpPr>
        <p:spPr>
          <a:xfrm>
            <a:off x="6319182" y="2262663"/>
            <a:ext cx="668490" cy="1397968"/>
          </a:xfrm>
          <a:prstGeom prst="bentConnector3">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9" name="Elbow Connector 48"/>
          <p:cNvCxnSpPr>
            <a:stCxn id="15" idx="5"/>
            <a:endCxn id="36" idx="1"/>
          </p:cNvCxnSpPr>
          <p:nvPr/>
        </p:nvCxnSpPr>
        <p:spPr>
          <a:xfrm flipV="1">
            <a:off x="6319184" y="3660631"/>
            <a:ext cx="668488" cy="4995"/>
          </a:xfrm>
          <a:prstGeom prst="bentConnector3">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1" name="Elbow Connector 50"/>
          <p:cNvCxnSpPr>
            <a:stCxn id="16" idx="5"/>
            <a:endCxn id="36" idx="1"/>
          </p:cNvCxnSpPr>
          <p:nvPr/>
        </p:nvCxnSpPr>
        <p:spPr>
          <a:xfrm flipV="1">
            <a:off x="6319182" y="3660631"/>
            <a:ext cx="668490" cy="1324444"/>
          </a:xfrm>
          <a:prstGeom prst="bentConnector3">
            <a:avLst>
              <a:gd name="adj1" fmla="val 50000"/>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3" name="Elbow Connector 52"/>
          <p:cNvCxnSpPr>
            <a:stCxn id="14" idx="5"/>
            <a:endCxn id="36" idx="1"/>
          </p:cNvCxnSpPr>
          <p:nvPr/>
        </p:nvCxnSpPr>
        <p:spPr>
          <a:xfrm>
            <a:off x="6319182" y="2262663"/>
            <a:ext cx="668490" cy="1397968"/>
          </a:xfrm>
          <a:prstGeom prst="bentConnector3">
            <a:avLst>
              <a:gd name="adj1" fmla="val 50000"/>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a:stCxn id="4" idx="4"/>
            <a:endCxn id="5" idx="1"/>
          </p:cNvCxnSpPr>
          <p:nvPr/>
        </p:nvCxnSpPr>
        <p:spPr>
          <a:xfrm>
            <a:off x="1039600" y="2716495"/>
            <a:ext cx="0" cy="124394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859490" y="5861644"/>
            <a:ext cx="7617290" cy="369332"/>
          </a:xfrm>
          <a:prstGeom prst="rect">
            <a:avLst/>
          </a:prstGeom>
          <a:noFill/>
        </p:spPr>
        <p:txBody>
          <a:bodyPr wrap="none" rtlCol="0">
            <a:spAutoFit/>
          </a:bodyPr>
          <a:lstStyle/>
          <a:p>
            <a:r>
              <a:rPr lang="en-US" dirty="0" smtClean="0"/>
              <a:t>Can the improved scheme reproduce the CRM results from the </a:t>
            </a:r>
            <a:r>
              <a:rPr lang="en-US" dirty="0" err="1" smtClean="0"/>
              <a:t>gridbox</a:t>
            </a:r>
            <a:r>
              <a:rPr lang="en-US" dirty="0" smtClean="0"/>
              <a:t> means?</a:t>
            </a:r>
            <a:endParaRPr lang="en-US" dirty="0"/>
          </a:p>
        </p:txBody>
      </p:sp>
    </p:spTree>
    <p:extLst>
      <p:ext uri="{BB962C8B-B14F-4D97-AF65-F5344CB8AC3E}">
        <p14:creationId xmlns:p14="http://schemas.microsoft.com/office/powerpoint/2010/main" val="3857754897"/>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Scientific impacts</a:t>
            </a:r>
            <a:endParaRPr lang="en-US" dirty="0"/>
          </a:p>
        </p:txBody>
      </p:sp>
      <p:sp>
        <p:nvSpPr>
          <p:cNvPr id="3" name="Content Placeholder 2"/>
          <p:cNvSpPr>
            <a:spLocks noGrp="1"/>
          </p:cNvSpPr>
          <p:nvPr>
            <p:ph idx="1"/>
          </p:nvPr>
        </p:nvSpPr>
        <p:spPr/>
        <p:txBody>
          <a:bodyPr>
            <a:normAutofit/>
          </a:bodyPr>
          <a:lstStyle/>
          <a:p>
            <a:r>
              <a:rPr lang="en-US" dirty="0" smtClean="0"/>
              <a:t>Provide more critical evaluation of the simulator process than currently exists in the literature; what are the limitations of the simulator framework?</a:t>
            </a:r>
          </a:p>
          <a:p>
            <a:r>
              <a:rPr lang="en-US" dirty="0" smtClean="0"/>
              <a:t>Reduce ambiguities in model evaluations by implementing an improved </a:t>
            </a:r>
            <a:r>
              <a:rPr lang="en-US" dirty="0" err="1" smtClean="0"/>
              <a:t>subcolumn</a:t>
            </a:r>
            <a:r>
              <a:rPr lang="en-US" dirty="0" smtClean="0"/>
              <a:t> generator for the simulators</a:t>
            </a:r>
          </a:p>
        </p:txBody>
      </p:sp>
    </p:spTree>
    <p:extLst>
      <p:ext uri="{BB962C8B-B14F-4D97-AF65-F5344CB8AC3E}">
        <p14:creationId xmlns:p14="http://schemas.microsoft.com/office/powerpoint/2010/main" val="1091205433"/>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Timeline</a:t>
            </a:r>
            <a:endParaRPr lang="en-US" dirty="0"/>
          </a:p>
        </p:txBody>
      </p:sp>
      <p:sp>
        <p:nvSpPr>
          <p:cNvPr id="3" name="Content Placeholder 2"/>
          <p:cNvSpPr>
            <a:spLocks noGrp="1"/>
          </p:cNvSpPr>
          <p:nvPr>
            <p:ph idx="1"/>
          </p:nvPr>
        </p:nvSpPr>
        <p:spPr/>
        <p:txBody>
          <a:bodyPr>
            <a:normAutofit/>
          </a:bodyPr>
          <a:lstStyle/>
          <a:p>
            <a:r>
              <a:rPr lang="en-US" dirty="0" smtClean="0"/>
              <a:t>Evaluate sensitivity of COSP diagnostics to overlap and </a:t>
            </a:r>
            <a:r>
              <a:rPr lang="en-US" dirty="0" smtClean="0"/>
              <a:t>horizontal variability </a:t>
            </a:r>
            <a:r>
              <a:rPr lang="en-US" dirty="0" smtClean="0"/>
              <a:t>(Fall </a:t>
            </a:r>
            <a:r>
              <a:rPr lang="en-US" dirty="0" smtClean="0"/>
              <a:t>2014)</a:t>
            </a:r>
            <a:endParaRPr lang="en-US" dirty="0" smtClean="0"/>
          </a:p>
          <a:p>
            <a:r>
              <a:rPr lang="en-US" dirty="0" smtClean="0"/>
              <a:t>Evaluate ISCCP/MISR diagnostics (Fall 2014)</a:t>
            </a:r>
          </a:p>
          <a:p>
            <a:r>
              <a:rPr lang="en-US" dirty="0" smtClean="0"/>
              <a:t>Characterize cloud and precipitation overlap statistics and </a:t>
            </a:r>
            <a:r>
              <a:rPr lang="en-US" dirty="0" smtClean="0"/>
              <a:t>variability </a:t>
            </a:r>
            <a:r>
              <a:rPr lang="en-US" dirty="0" smtClean="0"/>
              <a:t>(Winter - Spring 2015)</a:t>
            </a:r>
          </a:p>
          <a:p>
            <a:r>
              <a:rPr lang="en-US" dirty="0" smtClean="0"/>
              <a:t>Implement </a:t>
            </a:r>
            <a:r>
              <a:rPr lang="en-US" dirty="0" err="1" smtClean="0"/>
              <a:t>subcolumn</a:t>
            </a:r>
            <a:r>
              <a:rPr lang="en-US" dirty="0" smtClean="0"/>
              <a:t> scheme and evaluate sensitivity of COSP diagnostics to </a:t>
            </a:r>
            <a:r>
              <a:rPr lang="en-US" dirty="0" smtClean="0"/>
              <a:t>changes (</a:t>
            </a:r>
            <a:r>
              <a:rPr lang="en-US" dirty="0" smtClean="0"/>
              <a:t>Spring - Summer 2015)</a:t>
            </a:r>
            <a:endParaRPr lang="en-US" dirty="0"/>
          </a:p>
        </p:txBody>
      </p:sp>
    </p:spTree>
    <p:extLst>
      <p:ext uri="{BB962C8B-B14F-4D97-AF65-F5344CB8AC3E}">
        <p14:creationId xmlns:p14="http://schemas.microsoft.com/office/powerpoint/2010/main" val="1764636639"/>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 and deleted slides</a:t>
            </a:r>
            <a:endParaRPr lang="en-US" dirty="0"/>
          </a:p>
        </p:txBody>
      </p:sp>
    </p:spTree>
    <p:extLst>
      <p:ext uri="{BB962C8B-B14F-4D97-AF65-F5344CB8AC3E}">
        <p14:creationId xmlns:p14="http://schemas.microsoft.com/office/powerpoint/2010/main" val="3984669100"/>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Räisänen</a:t>
            </a:r>
            <a:r>
              <a:rPr lang="en-US" dirty="0" smtClean="0"/>
              <a:t> et al. 2004</a:t>
            </a:r>
            <a:endParaRPr lang="en-US" dirty="0"/>
          </a:p>
        </p:txBody>
      </p:sp>
      <p:pic>
        <p:nvPicPr>
          <p:cNvPr id="6" name="Content Placeholder 5"/>
          <p:cNvPicPr>
            <a:picLocks noGrp="1" noChangeAspect="1"/>
          </p:cNvPicPr>
          <p:nvPr>
            <p:ph idx="1"/>
          </p:nvPr>
        </p:nvPicPr>
        <p:blipFill rotWithShape="1">
          <a:blip r:embed="rId2"/>
          <a:srcRect t="1" b="-137"/>
          <a:stretch/>
        </p:blipFill>
        <p:spPr>
          <a:xfrm>
            <a:off x="2467563" y="2098793"/>
            <a:ext cx="4020726" cy="1137355"/>
          </a:xfrm>
        </p:spPr>
      </p:pic>
      <p:sp>
        <p:nvSpPr>
          <p:cNvPr id="7" name="TextBox 6"/>
          <p:cNvSpPr txBox="1"/>
          <p:nvPr/>
        </p:nvSpPr>
        <p:spPr>
          <a:xfrm>
            <a:off x="921926" y="1768593"/>
            <a:ext cx="2221694" cy="369332"/>
          </a:xfrm>
          <a:prstGeom prst="rect">
            <a:avLst/>
          </a:prstGeom>
          <a:noFill/>
        </p:spPr>
        <p:txBody>
          <a:bodyPr wrap="none" rtlCol="0">
            <a:spAutoFit/>
          </a:bodyPr>
          <a:lstStyle/>
          <a:p>
            <a:r>
              <a:rPr lang="en-US" dirty="0" smtClean="0"/>
              <a:t>For cloud occurrence:</a:t>
            </a:r>
            <a:endParaRPr lang="en-US" dirty="0"/>
          </a:p>
        </p:txBody>
      </p:sp>
      <p:sp>
        <p:nvSpPr>
          <p:cNvPr id="8" name="TextBox 7"/>
          <p:cNvSpPr txBox="1"/>
          <p:nvPr/>
        </p:nvSpPr>
        <p:spPr>
          <a:xfrm>
            <a:off x="921926" y="3913482"/>
            <a:ext cx="1697926" cy="369332"/>
          </a:xfrm>
          <a:prstGeom prst="rect">
            <a:avLst/>
          </a:prstGeom>
          <a:noFill/>
        </p:spPr>
        <p:txBody>
          <a:bodyPr wrap="none" rtlCol="0">
            <a:spAutoFit/>
          </a:bodyPr>
          <a:lstStyle/>
          <a:p>
            <a:r>
              <a:rPr lang="en-US" dirty="0" smtClean="0"/>
              <a:t>For condensate:</a:t>
            </a:r>
            <a:endParaRPr lang="en-US" dirty="0"/>
          </a:p>
        </p:txBody>
      </p:sp>
      <p:pic>
        <p:nvPicPr>
          <p:cNvPr id="9" name="Picture 8"/>
          <p:cNvPicPr>
            <a:picLocks noChangeAspect="1"/>
          </p:cNvPicPr>
          <p:nvPr/>
        </p:nvPicPr>
        <p:blipFill>
          <a:blip r:embed="rId3"/>
          <a:stretch>
            <a:fillRect/>
          </a:stretch>
        </p:blipFill>
        <p:spPr>
          <a:xfrm>
            <a:off x="3014963" y="4156663"/>
            <a:ext cx="2908187" cy="960966"/>
          </a:xfrm>
          <a:prstGeom prst="rect">
            <a:avLst/>
          </a:prstGeom>
        </p:spPr>
      </p:pic>
    </p:spTree>
    <p:extLst>
      <p:ext uri="{BB962C8B-B14F-4D97-AF65-F5344CB8AC3E}">
        <p14:creationId xmlns:p14="http://schemas.microsoft.com/office/powerpoint/2010/main" val="286083432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Vertical overlap?</a:t>
            </a:r>
            <a:endParaRPr lang="en-US" dirty="0"/>
          </a:p>
        </p:txBody>
      </p:sp>
      <p:sp>
        <p:nvSpPr>
          <p:cNvPr id="16" name="Rectangle 15"/>
          <p:cNvSpPr/>
          <p:nvPr/>
        </p:nvSpPr>
        <p:spPr>
          <a:xfrm>
            <a:off x="3094838"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2598496"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4457131"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4457131"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3960789"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2598496"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2598496"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a:off x="4457131"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2102154"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3960789"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2598496"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457131"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3094838"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1605812" y="4104733"/>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6442499" y="4104733"/>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4953473"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4953473"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p:cNvSpPr/>
          <p:nvPr/>
        </p:nvSpPr>
        <p:spPr>
          <a:xfrm>
            <a:off x="5449815"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5946157"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34"/>
          <p:cNvSpPr/>
          <p:nvPr/>
        </p:nvSpPr>
        <p:spPr>
          <a:xfrm>
            <a:off x="6442499"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p:cNvSpPr/>
          <p:nvPr/>
        </p:nvSpPr>
        <p:spPr>
          <a:xfrm>
            <a:off x="1605812"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1605812" y="1688361"/>
            <a:ext cx="6325714" cy="364415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p:cNvSpPr/>
          <p:nvPr/>
        </p:nvSpPr>
        <p:spPr>
          <a:xfrm>
            <a:off x="2598496"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3094838"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5449815"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5946157"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p:cNvSpPr/>
          <p:nvPr/>
        </p:nvSpPr>
        <p:spPr>
          <a:xfrm>
            <a:off x="6442499"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6938841"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4807077"/>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Generalized overlap</a:t>
            </a:r>
            <a:endParaRPr lang="en-US" dirty="0"/>
          </a:p>
        </p:txBody>
      </p:sp>
      <p:pic>
        <p:nvPicPr>
          <p:cNvPr id="5" name="Picture 4"/>
          <p:cNvPicPr>
            <a:picLocks noChangeAspect="1"/>
          </p:cNvPicPr>
          <p:nvPr/>
        </p:nvPicPr>
        <p:blipFill>
          <a:blip r:embed="rId2"/>
          <a:stretch>
            <a:fillRect/>
          </a:stretch>
        </p:blipFill>
        <p:spPr>
          <a:xfrm>
            <a:off x="2181578" y="2378174"/>
            <a:ext cx="4736006" cy="645819"/>
          </a:xfrm>
          <a:prstGeom prst="rect">
            <a:avLst/>
          </a:prstGeom>
        </p:spPr>
      </p:pic>
      <p:pic>
        <p:nvPicPr>
          <p:cNvPr id="6" name="Picture 5"/>
          <p:cNvPicPr>
            <a:picLocks noChangeAspect="1"/>
          </p:cNvPicPr>
          <p:nvPr/>
        </p:nvPicPr>
        <p:blipFill>
          <a:blip r:embed="rId3"/>
          <a:stretch>
            <a:fillRect/>
          </a:stretch>
        </p:blipFill>
        <p:spPr>
          <a:xfrm>
            <a:off x="2704629" y="4053652"/>
            <a:ext cx="3277692" cy="1026348"/>
          </a:xfrm>
          <a:prstGeom prst="rect">
            <a:avLst/>
          </a:prstGeom>
        </p:spPr>
      </p:pic>
      <p:sp>
        <p:nvSpPr>
          <p:cNvPr id="7" name="TextBox 6"/>
          <p:cNvSpPr txBox="1"/>
          <p:nvPr/>
        </p:nvSpPr>
        <p:spPr>
          <a:xfrm>
            <a:off x="1147704" y="1769442"/>
            <a:ext cx="6073147" cy="369332"/>
          </a:xfrm>
          <a:prstGeom prst="rect">
            <a:avLst/>
          </a:prstGeom>
          <a:noFill/>
        </p:spPr>
        <p:txBody>
          <a:bodyPr wrap="none" rtlCol="0">
            <a:spAutoFit/>
          </a:bodyPr>
          <a:lstStyle/>
          <a:p>
            <a:r>
              <a:rPr lang="en-US" dirty="0" smtClean="0"/>
              <a:t>Overlap at each level is combination of maximum and random:</a:t>
            </a:r>
            <a:endParaRPr lang="en-US" dirty="0"/>
          </a:p>
        </p:txBody>
      </p:sp>
      <p:sp>
        <p:nvSpPr>
          <p:cNvPr id="8" name="TextBox 7"/>
          <p:cNvSpPr txBox="1"/>
          <p:nvPr/>
        </p:nvSpPr>
        <p:spPr>
          <a:xfrm>
            <a:off x="1147704" y="3459482"/>
            <a:ext cx="5306824" cy="369332"/>
          </a:xfrm>
          <a:prstGeom prst="rect">
            <a:avLst/>
          </a:prstGeom>
          <a:noFill/>
        </p:spPr>
        <p:txBody>
          <a:bodyPr wrap="none" rtlCol="0">
            <a:spAutoFit/>
          </a:bodyPr>
          <a:lstStyle/>
          <a:p>
            <a:r>
              <a:rPr lang="en-US" dirty="0" smtClean="0"/>
              <a:t>Overlap parameter exponential in separation distance:</a:t>
            </a:r>
            <a:endParaRPr lang="en-US" dirty="0"/>
          </a:p>
        </p:txBody>
      </p:sp>
    </p:spTree>
    <p:extLst>
      <p:ext uri="{BB962C8B-B14F-4D97-AF65-F5344CB8AC3E}">
        <p14:creationId xmlns:p14="http://schemas.microsoft.com/office/powerpoint/2010/main" val="3279100211"/>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condensate</a:t>
            </a:r>
            <a:endParaRPr lang="en-US" dirty="0"/>
          </a:p>
        </p:txBody>
      </p:sp>
      <p:sp>
        <p:nvSpPr>
          <p:cNvPr id="3" name="Content Placeholder 2"/>
          <p:cNvSpPr>
            <a:spLocks noGrp="1"/>
          </p:cNvSpPr>
          <p:nvPr>
            <p:ph idx="1"/>
          </p:nvPr>
        </p:nvSpPr>
        <p:spPr/>
        <p:txBody>
          <a:bodyPr/>
          <a:lstStyle/>
          <a:p>
            <a:r>
              <a:rPr lang="en-US" dirty="0" smtClean="0"/>
              <a:t>Assume PDF for condensate</a:t>
            </a:r>
          </a:p>
          <a:p>
            <a:r>
              <a:rPr lang="en-US" dirty="0" smtClean="0"/>
              <a:t>Determine distribution of condensate in each level based on rank correlation between layer pairs</a:t>
            </a:r>
          </a:p>
          <a:p>
            <a:r>
              <a:rPr lang="en-US" dirty="0" smtClean="0"/>
              <a:t>Rank correlation also exponential in separation distance:</a:t>
            </a:r>
            <a:endParaRPr lang="en-US" dirty="0"/>
          </a:p>
        </p:txBody>
      </p:sp>
      <p:pic>
        <p:nvPicPr>
          <p:cNvPr id="4" name="Picture 3"/>
          <p:cNvPicPr>
            <a:picLocks noChangeAspect="1"/>
          </p:cNvPicPr>
          <p:nvPr/>
        </p:nvPicPr>
        <p:blipFill>
          <a:blip r:embed="rId2"/>
          <a:stretch>
            <a:fillRect/>
          </a:stretch>
        </p:blipFill>
        <p:spPr>
          <a:xfrm>
            <a:off x="3103033" y="4978401"/>
            <a:ext cx="2918552" cy="1042340"/>
          </a:xfrm>
          <a:prstGeom prst="rect">
            <a:avLst/>
          </a:prstGeom>
        </p:spPr>
      </p:pic>
    </p:spTree>
    <p:extLst>
      <p:ext uri="{BB962C8B-B14F-4D97-AF65-F5344CB8AC3E}">
        <p14:creationId xmlns:p14="http://schemas.microsoft.com/office/powerpoint/2010/main" val="3681340320"/>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448748" y="2349500"/>
            <a:ext cx="3933190" cy="1206500"/>
          </a:xfrm>
          <a:prstGeom prst="rect">
            <a:avLst/>
          </a:prstGeom>
        </p:spPr>
      </p:pic>
      <p:pic>
        <p:nvPicPr>
          <p:cNvPr id="7" name="Picture 6"/>
          <p:cNvPicPr>
            <a:picLocks noChangeAspect="1"/>
          </p:cNvPicPr>
          <p:nvPr/>
        </p:nvPicPr>
        <p:blipFill>
          <a:blip r:embed="rId3"/>
          <a:stretch>
            <a:fillRect/>
          </a:stretch>
        </p:blipFill>
        <p:spPr>
          <a:xfrm>
            <a:off x="2448747" y="4168422"/>
            <a:ext cx="3991525" cy="1212615"/>
          </a:xfrm>
          <a:prstGeom prst="rect">
            <a:avLst/>
          </a:prstGeom>
        </p:spPr>
      </p:pic>
      <p:sp>
        <p:nvSpPr>
          <p:cNvPr id="8" name="TextBox 7"/>
          <p:cNvSpPr txBox="1"/>
          <p:nvPr/>
        </p:nvSpPr>
        <p:spPr>
          <a:xfrm>
            <a:off x="1354667" y="1712148"/>
            <a:ext cx="4017859" cy="369332"/>
          </a:xfrm>
          <a:prstGeom prst="rect">
            <a:avLst/>
          </a:prstGeom>
          <a:noFill/>
        </p:spPr>
        <p:txBody>
          <a:bodyPr wrap="none" rtlCol="0">
            <a:spAutoFit/>
          </a:bodyPr>
          <a:lstStyle/>
          <a:p>
            <a:r>
              <a:rPr lang="en-US" dirty="0" smtClean="0"/>
              <a:t>For occurrence with generalized overlap:</a:t>
            </a:r>
            <a:endParaRPr lang="en-US" dirty="0"/>
          </a:p>
        </p:txBody>
      </p:sp>
      <p:sp>
        <p:nvSpPr>
          <p:cNvPr id="9" name="TextBox 8"/>
          <p:cNvSpPr txBox="1"/>
          <p:nvPr/>
        </p:nvSpPr>
        <p:spPr>
          <a:xfrm>
            <a:off x="1448741" y="3633239"/>
            <a:ext cx="3851272" cy="369332"/>
          </a:xfrm>
          <a:prstGeom prst="rect">
            <a:avLst/>
          </a:prstGeom>
          <a:noFill/>
        </p:spPr>
        <p:txBody>
          <a:bodyPr wrap="none" rtlCol="0">
            <a:spAutoFit/>
          </a:bodyPr>
          <a:lstStyle/>
          <a:p>
            <a:r>
              <a:rPr lang="en-US" dirty="0" smtClean="0"/>
              <a:t>For condensate with rank correlation r:</a:t>
            </a:r>
            <a:endParaRPr lang="en-US" dirty="0"/>
          </a:p>
        </p:txBody>
      </p:sp>
    </p:spTree>
    <p:extLst>
      <p:ext uri="{BB962C8B-B14F-4D97-AF65-F5344CB8AC3E}">
        <p14:creationId xmlns:p14="http://schemas.microsoft.com/office/powerpoint/2010/main" val="3596336699"/>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p:txBody>
          <a:bodyPr>
            <a:normAutofit/>
          </a:bodyPr>
          <a:lstStyle/>
          <a:p>
            <a:r>
              <a:rPr lang="en-US" dirty="0" err="1" smtClean="0"/>
              <a:t>Radiative</a:t>
            </a:r>
            <a:r>
              <a:rPr lang="en-US" dirty="0" smtClean="0"/>
              <a:t> transfer is sensitive to cloud structure and variability at small scales, but GCMs have traditionally failed to account for unresolved clouds in a reasonable manner</a:t>
            </a:r>
          </a:p>
          <a:p>
            <a:r>
              <a:rPr lang="en-US" dirty="0" smtClean="0"/>
              <a:t>Primary goal: improve the treatment of unresolved clouds and </a:t>
            </a:r>
            <a:r>
              <a:rPr lang="en-US" dirty="0" smtClean="0"/>
              <a:t>precipitation</a:t>
            </a:r>
          </a:p>
        </p:txBody>
      </p:sp>
    </p:spTree>
    <p:extLst>
      <p:ext uri="{BB962C8B-B14F-4D97-AF65-F5344CB8AC3E}">
        <p14:creationId xmlns:p14="http://schemas.microsoft.com/office/powerpoint/2010/main" val="1334804148"/>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Model evaluation using satellite </a:t>
            </a:r>
            <a:r>
              <a:rPr lang="en-US" dirty="0" smtClean="0"/>
              <a:t>simulators</a:t>
            </a:r>
            <a:endParaRPr lang="en-US" dirty="0"/>
          </a:p>
        </p:txBody>
      </p:sp>
      <p:sp>
        <p:nvSpPr>
          <p:cNvPr id="3" name="Content Placeholder 2"/>
          <p:cNvSpPr>
            <a:spLocks noGrp="1"/>
          </p:cNvSpPr>
          <p:nvPr>
            <p:ph idx="1"/>
          </p:nvPr>
        </p:nvSpPr>
        <p:spPr>
          <a:xfrm>
            <a:off x="4542936" y="1600200"/>
            <a:ext cx="4143863" cy="4525963"/>
          </a:xfrm>
        </p:spPr>
        <p:txBody>
          <a:bodyPr>
            <a:normAutofit fontScale="92500" lnSpcReduction="20000"/>
          </a:bodyPr>
          <a:lstStyle/>
          <a:p>
            <a:r>
              <a:rPr lang="en-US" dirty="0" smtClean="0"/>
              <a:t>Remove ambiguities in model comparisons to satellite retrievals</a:t>
            </a:r>
          </a:p>
          <a:p>
            <a:r>
              <a:rPr lang="en-US" dirty="0" smtClean="0"/>
              <a:t>Produce pseudo-observations from model output</a:t>
            </a:r>
          </a:p>
          <a:p>
            <a:r>
              <a:rPr lang="en-US" dirty="0" smtClean="0"/>
              <a:t>Account for limitations in satellite </a:t>
            </a:r>
            <a:r>
              <a:rPr lang="en-US" dirty="0" smtClean="0"/>
              <a:t>retrievals</a:t>
            </a:r>
          </a:p>
          <a:p>
            <a:r>
              <a:rPr lang="en-US" dirty="0" smtClean="0"/>
              <a:t>CFMIP Observation Simulator Package (COSP)</a:t>
            </a:r>
            <a:endParaRPr lang="en-US" dirty="0" smtClean="0"/>
          </a:p>
          <a:p>
            <a:endParaRPr lang="en-US" dirty="0"/>
          </a:p>
        </p:txBody>
      </p:sp>
      <p:pic>
        <p:nvPicPr>
          <p:cNvPr id="4" name="Picture 3" descr="marchand_simulato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515" y="1600200"/>
            <a:ext cx="4096598" cy="4239266"/>
          </a:xfrm>
          <a:prstGeom prst="rect">
            <a:avLst/>
          </a:prstGeom>
        </p:spPr>
      </p:pic>
    </p:spTree>
    <p:extLst>
      <p:ext uri="{BB962C8B-B14F-4D97-AF65-F5344CB8AC3E}">
        <p14:creationId xmlns:p14="http://schemas.microsoft.com/office/powerpoint/2010/main" val="1898331535"/>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Mace and Wren 2013 profiles</a:t>
            </a:r>
            <a:endParaRPr lang="en-US" dirty="0"/>
          </a:p>
        </p:txBody>
      </p:sp>
      <p:sp>
        <p:nvSpPr>
          <p:cNvPr id="3" name="Content Placeholder 2"/>
          <p:cNvSpPr>
            <a:spLocks noGrp="1"/>
          </p:cNvSpPr>
          <p:nvPr>
            <p:ph idx="1"/>
          </p:nvPr>
        </p:nvSpPr>
        <p:spPr/>
        <p:txBody>
          <a:bodyPr/>
          <a:lstStyle/>
          <a:p>
            <a:r>
              <a:rPr lang="en-US" dirty="0" err="1" smtClean="0"/>
              <a:t>CloudSat</a:t>
            </a:r>
            <a:r>
              <a:rPr lang="en-US" dirty="0" smtClean="0"/>
              <a:t> CPR mask + CALIPSO cloud fraction to determine hydrometeor occurrence</a:t>
            </a:r>
          </a:p>
          <a:p>
            <a:r>
              <a:rPr lang="en-US" dirty="0" smtClean="0"/>
              <a:t>Thermodynamics from ECMWF-AUX</a:t>
            </a:r>
          </a:p>
          <a:p>
            <a:r>
              <a:rPr lang="en-US" dirty="0" smtClean="0"/>
              <a:t>Optical depths from </a:t>
            </a:r>
            <a:r>
              <a:rPr lang="en-US" dirty="0" err="1" smtClean="0"/>
              <a:t>CloudSat</a:t>
            </a:r>
            <a:r>
              <a:rPr lang="en-US" dirty="0" smtClean="0"/>
              <a:t> 2B-TAU (where available)</a:t>
            </a:r>
            <a:endParaRPr lang="en-US" dirty="0"/>
          </a:p>
        </p:txBody>
      </p:sp>
    </p:spTree>
    <p:extLst>
      <p:ext uri="{BB962C8B-B14F-4D97-AF65-F5344CB8AC3E}">
        <p14:creationId xmlns:p14="http://schemas.microsoft.com/office/powerpoint/2010/main" val="214561430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Horizontal variability?</a:t>
            </a:r>
            <a:endParaRPr lang="en-US" dirty="0"/>
          </a:p>
        </p:txBody>
      </p:sp>
      <p:sp>
        <p:nvSpPr>
          <p:cNvPr id="16" name="Rectangle 15"/>
          <p:cNvSpPr/>
          <p:nvPr/>
        </p:nvSpPr>
        <p:spPr>
          <a:xfrm>
            <a:off x="3094838"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2598496" y="4124325"/>
            <a:ext cx="496342" cy="604093"/>
          </a:xfrm>
          <a:prstGeom prst="rect">
            <a:avLst/>
          </a:prstGeom>
          <a:solidFill>
            <a:schemeClr val="accent1">
              <a:lumMod val="50000"/>
              <a:alpha val="8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4457131"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4457131"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3960789" y="2896547"/>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2598496"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2598496"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a:off x="4457131"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2102154" y="1688361"/>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3960789" y="1688361"/>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2598496" y="4728418"/>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457131" y="4728418"/>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3094838"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1605812" y="4104733"/>
            <a:ext cx="496342" cy="604093"/>
          </a:xfrm>
          <a:prstGeom prst="rect">
            <a:avLst/>
          </a:prstGeom>
          <a:solidFill>
            <a:schemeClr val="accent1">
              <a:lumMod val="50000"/>
              <a:alpha val="4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6442499" y="4104733"/>
            <a:ext cx="496342" cy="604093"/>
          </a:xfrm>
          <a:prstGeom prst="rect">
            <a:avLst/>
          </a:prstGeom>
          <a:solidFill>
            <a:schemeClr val="accent1">
              <a:lumMod val="50000"/>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4953473" y="4124325"/>
            <a:ext cx="496342" cy="604093"/>
          </a:xfrm>
          <a:prstGeom prst="rect">
            <a:avLst/>
          </a:prstGeom>
          <a:solidFill>
            <a:schemeClr val="accent1">
              <a:lumMod val="50000"/>
              <a:alpha val="7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4953473" y="1688361"/>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p:cNvSpPr/>
          <p:nvPr/>
        </p:nvSpPr>
        <p:spPr>
          <a:xfrm>
            <a:off x="5449815" y="1688361"/>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5946157" y="1688361"/>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34"/>
          <p:cNvSpPr/>
          <p:nvPr/>
        </p:nvSpPr>
        <p:spPr>
          <a:xfrm>
            <a:off x="6442499" y="1688361"/>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p:cNvSpPr/>
          <p:nvPr/>
        </p:nvSpPr>
        <p:spPr>
          <a:xfrm>
            <a:off x="1605812" y="1688361"/>
            <a:ext cx="496342" cy="604093"/>
          </a:xfrm>
          <a:prstGeom prst="rect">
            <a:avLst/>
          </a:prstGeom>
          <a:solidFill>
            <a:schemeClr val="accent1">
              <a:lumMod val="50000"/>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1605812" y="1688361"/>
            <a:ext cx="6325714" cy="364415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p:cNvSpPr/>
          <p:nvPr/>
        </p:nvSpPr>
        <p:spPr>
          <a:xfrm>
            <a:off x="2598496"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3094838" y="2292454"/>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5449815" y="2292454"/>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5946157" y="2292454"/>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p:cNvSpPr/>
          <p:nvPr/>
        </p:nvSpPr>
        <p:spPr>
          <a:xfrm>
            <a:off x="6442499" y="2292454"/>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6938841" y="2292454"/>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4475280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Horizontal variability?</a:t>
            </a:r>
            <a:endParaRPr lang="en-US" dirty="0"/>
          </a:p>
        </p:txBody>
      </p:sp>
      <p:sp>
        <p:nvSpPr>
          <p:cNvPr id="16" name="Rectangle 15"/>
          <p:cNvSpPr/>
          <p:nvPr/>
        </p:nvSpPr>
        <p:spPr>
          <a:xfrm>
            <a:off x="3094838"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2598496" y="4124325"/>
            <a:ext cx="496342" cy="604093"/>
          </a:xfrm>
          <a:prstGeom prst="rect">
            <a:avLst/>
          </a:prstGeom>
          <a:solidFill>
            <a:schemeClr val="accent1">
              <a:lumMod val="50000"/>
              <a:alpha val="8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4457131" y="4124325"/>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4457131"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p:nvSpPr>
        <p:spPr>
          <a:xfrm>
            <a:off x="3960789" y="2896547"/>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p:nvSpPr>
        <p:spPr>
          <a:xfrm>
            <a:off x="2598496" y="2896547"/>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2598496"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a:off x="4457131" y="1688361"/>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p:cNvSpPr/>
          <p:nvPr/>
        </p:nvSpPr>
        <p:spPr>
          <a:xfrm>
            <a:off x="2102154" y="1688361"/>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p:cNvSpPr/>
          <p:nvPr/>
        </p:nvSpPr>
        <p:spPr>
          <a:xfrm>
            <a:off x="3960789" y="1688361"/>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p:cNvSpPr/>
          <p:nvPr/>
        </p:nvSpPr>
        <p:spPr>
          <a:xfrm>
            <a:off x="2598496" y="4728418"/>
            <a:ext cx="496342" cy="604093"/>
          </a:xfrm>
          <a:prstGeom prst="rect">
            <a:avLst/>
          </a:prstGeom>
          <a:solidFill>
            <a:schemeClr val="accent1">
              <a:lumMod val="50000"/>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p:cNvSpPr/>
          <p:nvPr/>
        </p:nvSpPr>
        <p:spPr>
          <a:xfrm>
            <a:off x="4457131" y="4728418"/>
            <a:ext cx="496342" cy="604093"/>
          </a:xfrm>
          <a:prstGeom prst="rect">
            <a:avLst/>
          </a:prstGeom>
          <a:solidFill>
            <a:schemeClr val="accent1">
              <a:lumMod val="50000"/>
              <a:alpha val="8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p:cNvSpPr/>
          <p:nvPr/>
        </p:nvSpPr>
        <p:spPr>
          <a:xfrm>
            <a:off x="3094838" y="4728418"/>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1605812" y="4104733"/>
            <a:ext cx="496342" cy="604093"/>
          </a:xfrm>
          <a:prstGeom prst="rect">
            <a:avLst/>
          </a:prstGeom>
          <a:solidFill>
            <a:schemeClr val="accent1">
              <a:lumMod val="50000"/>
              <a:alpha val="49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p:cNvSpPr/>
          <p:nvPr/>
        </p:nvSpPr>
        <p:spPr>
          <a:xfrm>
            <a:off x="6442499" y="4104733"/>
            <a:ext cx="496342" cy="604093"/>
          </a:xfrm>
          <a:prstGeom prst="rect">
            <a:avLst/>
          </a:prstGeom>
          <a:solidFill>
            <a:schemeClr val="accent1">
              <a:lumMod val="50000"/>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p:cNvSpPr/>
          <p:nvPr/>
        </p:nvSpPr>
        <p:spPr>
          <a:xfrm>
            <a:off x="4953473" y="4124325"/>
            <a:ext cx="496342" cy="604093"/>
          </a:xfrm>
          <a:prstGeom prst="rect">
            <a:avLst/>
          </a:prstGeom>
          <a:solidFill>
            <a:schemeClr val="accent1">
              <a:lumMod val="50000"/>
              <a:alpha val="71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p:nvSpPr>
        <p:spPr>
          <a:xfrm>
            <a:off x="4953473" y="1688361"/>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p:cNvSpPr/>
          <p:nvPr/>
        </p:nvSpPr>
        <p:spPr>
          <a:xfrm>
            <a:off x="5449815" y="1688361"/>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p:cNvSpPr/>
          <p:nvPr/>
        </p:nvSpPr>
        <p:spPr>
          <a:xfrm>
            <a:off x="5946157" y="1688361"/>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34"/>
          <p:cNvSpPr/>
          <p:nvPr/>
        </p:nvSpPr>
        <p:spPr>
          <a:xfrm>
            <a:off x="6442499" y="1688361"/>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p:cNvSpPr/>
          <p:nvPr/>
        </p:nvSpPr>
        <p:spPr>
          <a:xfrm>
            <a:off x="1605812" y="1688361"/>
            <a:ext cx="496342" cy="604093"/>
          </a:xfrm>
          <a:prstGeom prst="rect">
            <a:avLst/>
          </a:prstGeom>
          <a:solidFill>
            <a:schemeClr val="accent1">
              <a:lumMod val="50000"/>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1605812" y="1688361"/>
            <a:ext cx="6325714" cy="3644150"/>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p:cNvSpPr/>
          <p:nvPr/>
        </p:nvSpPr>
        <p:spPr>
          <a:xfrm>
            <a:off x="2598496" y="2292454"/>
            <a:ext cx="496342" cy="604093"/>
          </a:xfrm>
          <a:prstGeom prst="rect">
            <a:avLst/>
          </a:prstGeom>
          <a:solidFill>
            <a:schemeClr val="accent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3094838" y="2292454"/>
            <a:ext cx="496342" cy="604093"/>
          </a:xfrm>
          <a:prstGeom prst="rect">
            <a:avLst/>
          </a:prstGeom>
          <a:solidFill>
            <a:schemeClr val="accent1">
              <a:lumMod val="50000"/>
              <a:alpha val="8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5449815" y="2292454"/>
            <a:ext cx="496342" cy="604093"/>
          </a:xfrm>
          <a:prstGeom prst="rect">
            <a:avLst/>
          </a:prstGeom>
          <a:solidFill>
            <a:schemeClr val="accent1">
              <a:lumMod val="50000"/>
              <a:alpha val="8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0" name="Rectangle 39"/>
          <p:cNvSpPr/>
          <p:nvPr/>
        </p:nvSpPr>
        <p:spPr>
          <a:xfrm>
            <a:off x="5946157" y="2292454"/>
            <a:ext cx="496342" cy="604093"/>
          </a:xfrm>
          <a:prstGeom prst="rect">
            <a:avLst/>
          </a:prstGeom>
          <a:solidFill>
            <a:schemeClr val="accent1">
              <a:lumMod val="50000"/>
              <a:alpha val="6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Rectangle 40"/>
          <p:cNvSpPr/>
          <p:nvPr/>
        </p:nvSpPr>
        <p:spPr>
          <a:xfrm>
            <a:off x="6442499" y="2292454"/>
            <a:ext cx="496342" cy="604093"/>
          </a:xfrm>
          <a:prstGeom prst="rect">
            <a:avLst/>
          </a:prstGeom>
          <a:solidFill>
            <a:schemeClr val="accent1">
              <a:lumMod val="50000"/>
              <a:alpha val="3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Rectangle 41"/>
          <p:cNvSpPr/>
          <p:nvPr/>
        </p:nvSpPr>
        <p:spPr>
          <a:xfrm>
            <a:off x="6938841" y="2292454"/>
            <a:ext cx="496342" cy="604093"/>
          </a:xfrm>
          <a:prstGeom prst="rect">
            <a:avLst/>
          </a:prstGeom>
          <a:solidFill>
            <a:schemeClr val="accent1">
              <a:lumMod val="50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extBox 3"/>
          <p:cNvSpPr txBox="1"/>
          <p:nvPr/>
        </p:nvSpPr>
        <p:spPr>
          <a:xfrm>
            <a:off x="2406657" y="5593860"/>
            <a:ext cx="4351346" cy="523220"/>
          </a:xfrm>
          <a:prstGeom prst="rect">
            <a:avLst/>
          </a:prstGeom>
          <a:noFill/>
        </p:spPr>
        <p:txBody>
          <a:bodyPr wrap="none" rtlCol="0">
            <a:spAutoFit/>
          </a:bodyPr>
          <a:lstStyle/>
          <a:p>
            <a:r>
              <a:rPr lang="en-US" sz="2800" dirty="0" smtClean="0"/>
              <a:t>Are these details important?</a:t>
            </a:r>
            <a:endParaRPr lang="en-US" sz="2800" dirty="0"/>
          </a:p>
        </p:txBody>
      </p:sp>
    </p:spTree>
    <p:extLst>
      <p:ext uri="{BB962C8B-B14F-4D97-AF65-F5344CB8AC3E}">
        <p14:creationId xmlns:p14="http://schemas.microsoft.com/office/powerpoint/2010/main" val="31555960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Model evaluation using satellite </a:t>
            </a:r>
            <a:r>
              <a:rPr lang="en-US" dirty="0" smtClean="0"/>
              <a:t>simulators</a:t>
            </a:r>
            <a:endParaRPr lang="en-US" dirty="0"/>
          </a:p>
        </p:txBody>
      </p:sp>
      <p:sp>
        <p:nvSpPr>
          <p:cNvPr id="3" name="Content Placeholder 2"/>
          <p:cNvSpPr>
            <a:spLocks noGrp="1"/>
          </p:cNvSpPr>
          <p:nvPr>
            <p:ph idx="1"/>
          </p:nvPr>
        </p:nvSpPr>
        <p:spPr>
          <a:xfrm>
            <a:off x="4542936" y="1600200"/>
            <a:ext cx="4143863" cy="4525963"/>
          </a:xfrm>
        </p:spPr>
        <p:txBody>
          <a:bodyPr>
            <a:normAutofit fontScale="92500"/>
          </a:bodyPr>
          <a:lstStyle/>
          <a:p>
            <a:r>
              <a:rPr lang="en-US" dirty="0" smtClean="0"/>
              <a:t>Account </a:t>
            </a:r>
            <a:r>
              <a:rPr lang="en-US" dirty="0" smtClean="0"/>
              <a:t>for limitations in satellite </a:t>
            </a:r>
            <a:r>
              <a:rPr lang="en-US" dirty="0" smtClean="0"/>
              <a:t>retrievals</a:t>
            </a:r>
          </a:p>
          <a:p>
            <a:r>
              <a:rPr lang="en-US" dirty="0"/>
              <a:t>Produce pseudo-observations from model </a:t>
            </a:r>
            <a:r>
              <a:rPr lang="en-US" dirty="0" smtClean="0"/>
              <a:t>output</a:t>
            </a:r>
            <a:endParaRPr lang="en-US" dirty="0" smtClean="0"/>
          </a:p>
          <a:p>
            <a:r>
              <a:rPr lang="en-US" dirty="0"/>
              <a:t>Remove ambiguities in model comparisons to satellite </a:t>
            </a:r>
            <a:r>
              <a:rPr lang="en-US" dirty="0" smtClean="0"/>
              <a:t>retrievals</a:t>
            </a:r>
            <a:endParaRPr lang="en-US" dirty="0"/>
          </a:p>
        </p:txBody>
      </p:sp>
      <p:pic>
        <p:nvPicPr>
          <p:cNvPr id="5" name="Picture 4"/>
          <p:cNvPicPr>
            <a:picLocks noChangeAspect="1"/>
          </p:cNvPicPr>
          <p:nvPr/>
        </p:nvPicPr>
        <p:blipFill>
          <a:blip r:embed="rId3"/>
          <a:stretch>
            <a:fillRect/>
          </a:stretch>
        </p:blipFill>
        <p:spPr>
          <a:xfrm>
            <a:off x="457200" y="1609081"/>
            <a:ext cx="1641922" cy="786849"/>
          </a:xfrm>
          <a:prstGeom prst="rect">
            <a:avLst/>
          </a:prstGeom>
        </p:spPr>
      </p:pic>
      <p:pic>
        <p:nvPicPr>
          <p:cNvPr id="7" name="Picture 6"/>
          <p:cNvPicPr>
            <a:picLocks noChangeAspect="1"/>
          </p:cNvPicPr>
          <p:nvPr/>
        </p:nvPicPr>
        <p:blipFill>
          <a:blip r:embed="rId3"/>
          <a:stretch>
            <a:fillRect/>
          </a:stretch>
        </p:blipFill>
        <p:spPr>
          <a:xfrm>
            <a:off x="2565770" y="1583618"/>
            <a:ext cx="1641922" cy="786849"/>
          </a:xfrm>
          <a:prstGeom prst="rect">
            <a:avLst/>
          </a:prstGeom>
        </p:spPr>
      </p:pic>
      <p:sp>
        <p:nvSpPr>
          <p:cNvPr id="8" name="Rounded Rectangle 7"/>
          <p:cNvSpPr/>
          <p:nvPr/>
        </p:nvSpPr>
        <p:spPr>
          <a:xfrm>
            <a:off x="583931" y="2832255"/>
            <a:ext cx="1401436" cy="78836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Measure radiances</a:t>
            </a:r>
          </a:p>
        </p:txBody>
      </p:sp>
      <p:sp>
        <p:nvSpPr>
          <p:cNvPr id="10" name="Rounded Rectangle 9"/>
          <p:cNvSpPr/>
          <p:nvPr/>
        </p:nvSpPr>
        <p:spPr>
          <a:xfrm>
            <a:off x="583931" y="4123397"/>
            <a:ext cx="1401436" cy="78836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Retrievals</a:t>
            </a:r>
            <a:endParaRPr lang="en-US" dirty="0"/>
          </a:p>
        </p:txBody>
      </p:sp>
      <p:sp>
        <p:nvSpPr>
          <p:cNvPr id="11" name="Rounded Rectangle 10"/>
          <p:cNvSpPr/>
          <p:nvPr/>
        </p:nvSpPr>
        <p:spPr>
          <a:xfrm>
            <a:off x="583931" y="5346878"/>
            <a:ext cx="1401436" cy="78836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Observed cloud statistics</a:t>
            </a:r>
            <a:endParaRPr lang="en-US" dirty="0"/>
          </a:p>
        </p:txBody>
      </p:sp>
      <p:sp>
        <p:nvSpPr>
          <p:cNvPr id="12" name="Rounded Rectangle 11"/>
          <p:cNvSpPr/>
          <p:nvPr/>
        </p:nvSpPr>
        <p:spPr>
          <a:xfrm>
            <a:off x="2682556" y="2832255"/>
            <a:ext cx="1401436" cy="78836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Downscale </a:t>
            </a:r>
            <a:r>
              <a:rPr lang="en-US" dirty="0" err="1" smtClean="0"/>
              <a:t>gridbox</a:t>
            </a:r>
            <a:r>
              <a:rPr lang="en-US" dirty="0" smtClean="0"/>
              <a:t> means</a:t>
            </a:r>
            <a:endParaRPr lang="en-US" dirty="0"/>
          </a:p>
        </p:txBody>
      </p:sp>
      <p:sp>
        <p:nvSpPr>
          <p:cNvPr id="13" name="Rounded Rectangle 12"/>
          <p:cNvSpPr/>
          <p:nvPr/>
        </p:nvSpPr>
        <p:spPr>
          <a:xfrm>
            <a:off x="2679525" y="4123397"/>
            <a:ext cx="1401436" cy="78836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Simulate retrievals</a:t>
            </a:r>
            <a:endParaRPr lang="en-US" dirty="0"/>
          </a:p>
        </p:txBody>
      </p:sp>
      <p:sp>
        <p:nvSpPr>
          <p:cNvPr id="14" name="Rounded Rectangle 13"/>
          <p:cNvSpPr/>
          <p:nvPr/>
        </p:nvSpPr>
        <p:spPr>
          <a:xfrm>
            <a:off x="2682556" y="5346878"/>
            <a:ext cx="1401436" cy="78836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Simulated cloud statistics</a:t>
            </a:r>
            <a:endParaRPr lang="en-US" dirty="0"/>
          </a:p>
        </p:txBody>
      </p:sp>
      <p:sp>
        <p:nvSpPr>
          <p:cNvPr id="15" name="TextBox 14"/>
          <p:cNvSpPr txBox="1"/>
          <p:nvPr/>
        </p:nvSpPr>
        <p:spPr>
          <a:xfrm>
            <a:off x="2482152" y="1724136"/>
            <a:ext cx="1725540" cy="646331"/>
          </a:xfrm>
          <a:prstGeom prst="rect">
            <a:avLst/>
          </a:prstGeom>
          <a:noFill/>
        </p:spPr>
        <p:txBody>
          <a:bodyPr wrap="none" rtlCol="0">
            <a:spAutoFit/>
          </a:bodyPr>
          <a:lstStyle/>
          <a:p>
            <a:pPr algn="ctr"/>
            <a:r>
              <a:rPr lang="en-US" dirty="0" err="1" smtClean="0"/>
              <a:t>Gridbox</a:t>
            </a:r>
            <a:r>
              <a:rPr lang="en-US" dirty="0" smtClean="0"/>
              <a:t> mean</a:t>
            </a:r>
          </a:p>
          <a:p>
            <a:pPr algn="ctr"/>
            <a:r>
              <a:rPr lang="en-US" dirty="0" smtClean="0"/>
              <a:t>cloud properties</a:t>
            </a:r>
          </a:p>
        </p:txBody>
      </p:sp>
      <p:sp>
        <p:nvSpPr>
          <p:cNvPr id="16" name="TextBox 15"/>
          <p:cNvSpPr txBox="1"/>
          <p:nvPr/>
        </p:nvSpPr>
        <p:spPr>
          <a:xfrm>
            <a:off x="653631" y="1860003"/>
            <a:ext cx="1249060" cy="369332"/>
          </a:xfrm>
          <a:prstGeom prst="rect">
            <a:avLst/>
          </a:prstGeom>
          <a:noFill/>
        </p:spPr>
        <p:txBody>
          <a:bodyPr wrap="none" rtlCol="0">
            <a:spAutoFit/>
          </a:bodyPr>
          <a:lstStyle/>
          <a:p>
            <a:r>
              <a:rPr lang="en-US" dirty="0" smtClean="0"/>
              <a:t>Real clouds</a:t>
            </a:r>
            <a:endParaRPr lang="en-US" dirty="0"/>
          </a:p>
        </p:txBody>
      </p:sp>
      <p:cxnSp>
        <p:nvCxnSpPr>
          <p:cNvPr id="18" name="Straight Arrow Connector 17"/>
          <p:cNvCxnSpPr>
            <a:stCxn id="7" idx="2"/>
            <a:endCxn id="12" idx="0"/>
          </p:cNvCxnSpPr>
          <p:nvPr/>
        </p:nvCxnSpPr>
        <p:spPr>
          <a:xfrm flipH="1">
            <a:off x="3383274" y="2370467"/>
            <a:ext cx="3457" cy="4617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12" idx="2"/>
            <a:endCxn id="13" idx="0"/>
          </p:cNvCxnSpPr>
          <p:nvPr/>
        </p:nvCxnSpPr>
        <p:spPr>
          <a:xfrm flipH="1">
            <a:off x="3380243" y="3620615"/>
            <a:ext cx="3031" cy="50278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a:stCxn id="13" idx="2"/>
            <a:endCxn id="14" idx="0"/>
          </p:cNvCxnSpPr>
          <p:nvPr/>
        </p:nvCxnSpPr>
        <p:spPr>
          <a:xfrm>
            <a:off x="3380243" y="4911757"/>
            <a:ext cx="3031" cy="4351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stCxn id="5" idx="2"/>
            <a:endCxn id="8" idx="0"/>
          </p:cNvCxnSpPr>
          <p:nvPr/>
        </p:nvCxnSpPr>
        <p:spPr>
          <a:xfrm>
            <a:off x="1278161" y="2395930"/>
            <a:ext cx="6488" cy="43632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8" idx="2"/>
            <a:endCxn id="10" idx="0"/>
          </p:cNvCxnSpPr>
          <p:nvPr/>
        </p:nvCxnSpPr>
        <p:spPr>
          <a:xfrm>
            <a:off x="1284649" y="3620615"/>
            <a:ext cx="0" cy="50278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10" idx="2"/>
            <a:endCxn id="11" idx="0"/>
          </p:cNvCxnSpPr>
          <p:nvPr/>
        </p:nvCxnSpPr>
        <p:spPr>
          <a:xfrm>
            <a:off x="1284649" y="4911757"/>
            <a:ext cx="0" cy="4351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11" idx="3"/>
            <a:endCxn id="14" idx="1"/>
          </p:cNvCxnSpPr>
          <p:nvPr/>
        </p:nvCxnSpPr>
        <p:spPr>
          <a:xfrm>
            <a:off x="1985367" y="5741058"/>
            <a:ext cx="697189" cy="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1238753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CFMIP Observation Simulator Package (COSP)</a:t>
            </a:r>
            <a:endParaRPr lang="en-US" dirty="0"/>
          </a:p>
        </p:txBody>
      </p:sp>
      <p:sp>
        <p:nvSpPr>
          <p:cNvPr id="3" name="Content Placeholder 2"/>
          <p:cNvSpPr>
            <a:spLocks noGrp="1"/>
          </p:cNvSpPr>
          <p:nvPr>
            <p:ph idx="1"/>
          </p:nvPr>
        </p:nvSpPr>
        <p:spPr/>
        <p:txBody>
          <a:bodyPr>
            <a:normAutofit lnSpcReduction="10000"/>
          </a:bodyPr>
          <a:lstStyle/>
          <a:p>
            <a:r>
              <a:rPr lang="en-US" dirty="0" smtClean="0"/>
              <a:t>International Satellite Cloud Climatology Project (ISCCP)</a:t>
            </a:r>
          </a:p>
          <a:p>
            <a:r>
              <a:rPr lang="en-US" dirty="0" smtClean="0"/>
              <a:t>Multi-angle Imaging </a:t>
            </a:r>
            <a:r>
              <a:rPr lang="en-US" dirty="0" err="1" smtClean="0"/>
              <a:t>Spectro</a:t>
            </a:r>
            <a:r>
              <a:rPr lang="en-US" dirty="0" smtClean="0"/>
              <a:t>-Radiometer (MISR)</a:t>
            </a:r>
          </a:p>
          <a:p>
            <a:r>
              <a:rPr lang="en-US" dirty="0" smtClean="0"/>
              <a:t>Moderate Resolution Imaging </a:t>
            </a:r>
            <a:r>
              <a:rPr lang="en-US" dirty="0" err="1" smtClean="0"/>
              <a:t>Spectroradiometer</a:t>
            </a:r>
            <a:r>
              <a:rPr lang="en-US" dirty="0" smtClean="0"/>
              <a:t> (MODIS)</a:t>
            </a:r>
          </a:p>
          <a:p>
            <a:r>
              <a:rPr lang="en-US" dirty="0" err="1" smtClean="0"/>
              <a:t>CloudSat</a:t>
            </a:r>
            <a:r>
              <a:rPr lang="en-US" dirty="0" smtClean="0"/>
              <a:t> Cloud Profiling Radar (CPR)</a:t>
            </a:r>
          </a:p>
          <a:p>
            <a:r>
              <a:rPr lang="en-US" dirty="0" smtClean="0"/>
              <a:t>Cloud-Aerosol </a:t>
            </a:r>
            <a:r>
              <a:rPr lang="en-US" dirty="0" err="1" smtClean="0"/>
              <a:t>Lidar</a:t>
            </a:r>
            <a:r>
              <a:rPr lang="en-US" dirty="0" smtClean="0"/>
              <a:t> and Infrared Pathfinder Satellite Observation (CALIPSO)</a:t>
            </a:r>
            <a:endParaRPr lang="en-US" dirty="0"/>
          </a:p>
        </p:txBody>
      </p:sp>
    </p:spTree>
    <p:extLst>
      <p:ext uri="{BB962C8B-B14F-4D97-AF65-F5344CB8AC3E}">
        <p14:creationId xmlns:p14="http://schemas.microsoft.com/office/powerpoint/2010/main" val="25757673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3425</TotalTime>
  <Words>1972</Words>
  <Application>Microsoft Macintosh PowerPoint</Application>
  <PresentationFormat>On-screen Show (4:3)</PresentationFormat>
  <Paragraphs>265</Paragraphs>
  <Slides>55</Slides>
  <Notes>22</Notes>
  <HiddenSlides>0</HiddenSlides>
  <MMClips>0</MMClips>
  <ScaleCrop>false</ScaleCrop>
  <HeadingPairs>
    <vt:vector size="4" baseType="variant">
      <vt:variant>
        <vt:lpstr>Theme</vt:lpstr>
      </vt:variant>
      <vt:variant>
        <vt:i4>1</vt:i4>
      </vt:variant>
      <vt:variant>
        <vt:lpstr>Slide Titles</vt:lpstr>
      </vt:variant>
      <vt:variant>
        <vt:i4>55</vt:i4>
      </vt:variant>
    </vt:vector>
  </HeadingPairs>
  <TitlesOfParts>
    <vt:vector size="56" baseType="lpstr">
      <vt:lpstr>Office Theme</vt:lpstr>
      <vt:lpstr>Improving subgrid-scale clouds and precipitation in large-scale models</vt:lpstr>
      <vt:lpstr>PowerPoint Presentation</vt:lpstr>
      <vt:lpstr>PowerPoint Presentation</vt:lpstr>
      <vt:lpstr>GCM grid-scale cloud description</vt:lpstr>
      <vt:lpstr>Vertical overlap?</vt:lpstr>
      <vt:lpstr>Horizontal variability?</vt:lpstr>
      <vt:lpstr>Horizontal variability?</vt:lpstr>
      <vt:lpstr>Model evaluation using satellite simulators</vt:lpstr>
      <vt:lpstr>CFMIP Observation Simulator Package (COSP)</vt:lpstr>
      <vt:lpstr>CFMIP Observation Simulator Package (COSP)</vt:lpstr>
      <vt:lpstr>Downscaling: Subgrid Cloud Overlap Profile Sampler (SCOPS)</vt:lpstr>
      <vt:lpstr>Questions</vt:lpstr>
      <vt:lpstr>Part 1: Are simulated satellite-observable cloud properties sensitive to assumptions about subgrid-scale clouds and precipitation?</vt:lpstr>
      <vt:lpstr>Framework for sensitivity tests</vt:lpstr>
      <vt:lpstr>PowerPoint Presentation</vt:lpstr>
      <vt:lpstr>CRM configurations</vt:lpstr>
      <vt:lpstr>PowerPoint Presentation</vt:lpstr>
      <vt:lpstr>MRO configurations</vt:lpstr>
      <vt:lpstr>PowerPoint Presentation</vt:lpstr>
      <vt:lpstr>Tropical Warm Pool</vt:lpstr>
      <vt:lpstr>Simulated CloudSat radar reflectivity with height histograms</vt:lpstr>
      <vt:lpstr>PowerPoint Presentation</vt:lpstr>
      <vt:lpstr>PowerPoint Presentation</vt:lpstr>
      <vt:lpstr>PowerPoint Presentation</vt:lpstr>
      <vt:lpstr>PowerPoint Presentation</vt:lpstr>
      <vt:lpstr>PowerPoint Presentation</vt:lpstr>
      <vt:lpstr>Outcomes from sensitivity tests</vt:lpstr>
      <vt:lpstr>Part 2: How good are the simulator comparisons to begin with? (what are the uncertainties?)</vt:lpstr>
      <vt:lpstr>MISR and ISCCP simulator evaluation</vt:lpstr>
      <vt:lpstr>Framework for evaluation</vt:lpstr>
      <vt:lpstr>Mace et al. 2010</vt:lpstr>
      <vt:lpstr>Mace et al. 2010</vt:lpstr>
      <vt:lpstr>Expected outcomes</vt:lpstr>
      <vt:lpstr>Part 3: Can we reduce ambiguities in model evaluation by better accounting for the subgrid-scale effects?</vt:lpstr>
      <vt:lpstr>What we need</vt:lpstr>
      <vt:lpstr>Räisänen et al. 2004 </vt:lpstr>
      <vt:lpstr>Generalized overlap</vt:lpstr>
      <vt:lpstr>Rank correlation</vt:lpstr>
      <vt:lpstr>Rank correlation</vt:lpstr>
      <vt:lpstr>Rank correlation</vt:lpstr>
      <vt:lpstr>Rank correlation</vt:lpstr>
      <vt:lpstr>Selecting decorrelation lengths</vt:lpstr>
      <vt:lpstr>Determining PDF of condensate</vt:lpstr>
      <vt:lpstr>Implementation and testing</vt:lpstr>
      <vt:lpstr>Implementation and testing</vt:lpstr>
      <vt:lpstr>Scientific impacts</vt:lpstr>
      <vt:lpstr>Timeline</vt:lpstr>
      <vt:lpstr>Extra and deleted slides</vt:lpstr>
      <vt:lpstr>Räisänen et al. 2004</vt:lpstr>
      <vt:lpstr>Generalized overlap</vt:lpstr>
      <vt:lpstr>Variable condensate</vt:lpstr>
      <vt:lpstr>PowerPoint Presentation</vt:lpstr>
      <vt:lpstr>Motivation</vt:lpstr>
      <vt:lpstr>Model evaluation using satellite simulators</vt:lpstr>
      <vt:lpstr>Mace and Wren 2013 profiles</vt:lpstr>
    </vt:vector>
  </TitlesOfParts>
  <Company>University of Washington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subgrid clouds and precipitation in large-scale models</dc:title>
  <dc:creator>Benjamin Hillman</dc:creator>
  <cp:lastModifiedBy>Benjamin Hillman</cp:lastModifiedBy>
  <cp:revision>85</cp:revision>
  <dcterms:created xsi:type="dcterms:W3CDTF">2014-10-14T17:00:32Z</dcterms:created>
  <dcterms:modified xsi:type="dcterms:W3CDTF">2014-10-17T20:27:24Z</dcterms:modified>
</cp:coreProperties>
</file>

<file path=docProps/thumbnail.jpeg>
</file>